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18"/>
  </p:notesMasterIdLst>
  <p:handoutMasterIdLst>
    <p:handoutMasterId r:id="rId19"/>
  </p:handout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C73"/>
    <a:srgbClr val="F65E64"/>
    <a:srgbClr val="006B54"/>
    <a:srgbClr val="B2DC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8477" autoAdjust="0"/>
  </p:normalViewPr>
  <p:slideViewPr>
    <p:cSldViewPr>
      <p:cViewPr>
        <p:scale>
          <a:sx n="124" d="100"/>
          <a:sy n="124" d="100"/>
        </p:scale>
        <p:origin x="-1254" y="-36"/>
      </p:cViewPr>
      <p:guideLst>
        <p:guide orient="horz" pos="576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vito.ru/" TargetMode="External"/></Relationships>
</file>

<file path=ppt/diagrams/_rels/data38.xml.rels><?xml version="1.0" encoding="UTF-8" standalone="yes"?>
<Relationships xmlns="http://schemas.openxmlformats.org/package/2006/relationships"><Relationship Id="rId1" Type="http://schemas.openxmlformats.org/officeDocument/2006/relationships/hyperlink" Target="https://techno-dohod.ru/crowdwiz-vse-informacziya-o-proekte/" TargetMode="External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avito.ru/" TargetMode="External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hyperlink" Target="https://techno-dohod.ru/crowdwiz-vse-informacziya-o-proekt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EF0C6-42D5-4F4A-9670-240111D38C8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F670A8-C8FE-4510-91B8-543B87D53720}">
      <dgm:prSet/>
      <dgm:spPr>
        <a:solidFill>
          <a:srgbClr val="038C73"/>
        </a:solidFill>
      </dgm:spPr>
      <dgm:t>
        <a:bodyPr/>
        <a:lstStyle/>
        <a:p>
          <a:pPr marL="177800" indent="0" algn="l" rtl="0"/>
          <a:r>
            <a:rPr lang="ru-RU" dirty="0" smtClean="0"/>
            <a:t>Такое ощущение, что в интернете все готовы отдать деньги просто так, потому что вы хороший человек, правда, доверчивый и наивный. Но в этом нет ничего плохого, ведь все успешные бизнесмены в интернете желают научить вас правильному ведению бизнеса. И вы можете создать десятки бизнесов за месяц. Они с радостью научат всему, что знают.</a:t>
          </a:r>
          <a:endParaRPr lang="ru-RU" dirty="0"/>
        </a:p>
      </dgm:t>
    </dgm:pt>
    <dgm:pt modelId="{45C1BC34-A2BA-48FB-A703-1AF1FFECD341}" type="parTrans" cxnId="{665D6A83-0365-4CD3-96FC-96A63B6DBFFA}">
      <dgm:prSet/>
      <dgm:spPr/>
      <dgm:t>
        <a:bodyPr/>
        <a:lstStyle/>
        <a:p>
          <a:endParaRPr lang="ru-RU"/>
        </a:p>
      </dgm:t>
    </dgm:pt>
    <dgm:pt modelId="{4351B2A8-A5E3-4EF6-8EC2-D86470B795BF}" type="sibTrans" cxnId="{665D6A83-0365-4CD3-96FC-96A63B6DBFFA}">
      <dgm:prSet/>
      <dgm:spPr/>
      <dgm:t>
        <a:bodyPr/>
        <a:lstStyle/>
        <a:p>
          <a:endParaRPr lang="ru-RU"/>
        </a:p>
      </dgm:t>
    </dgm:pt>
    <dgm:pt modelId="{99603A54-ED4A-4F0F-BB51-12D4018C0EF9}">
      <dgm:prSet/>
      <dgm:spPr>
        <a:solidFill>
          <a:srgbClr val="038C73"/>
        </a:solidFill>
      </dgm:spPr>
      <dgm:t>
        <a:bodyPr/>
        <a:lstStyle/>
        <a:p>
          <a:pPr marL="177800" indent="0" algn="l" rtl="0"/>
          <a:r>
            <a:rPr lang="ru-RU" dirty="0" smtClean="0"/>
            <a:t>Где-то просят вложить все ваши сбережения, а взамен обещают сделать финансово независимым. Просто сказка. А как обстоят дела на самом деле? Настоящая реальность намного суровее. Если вам предлагают много денег даром, значит, хотят обмануть. </a:t>
          </a:r>
        </a:p>
      </dgm:t>
    </dgm:pt>
    <dgm:pt modelId="{FE379CF9-952B-4D02-9DE7-F1554CB2DCC1}" type="parTrans" cxnId="{DBB305FC-6F3C-40FB-8197-F4DDF9C2C92D}">
      <dgm:prSet/>
      <dgm:spPr/>
      <dgm:t>
        <a:bodyPr/>
        <a:lstStyle/>
        <a:p>
          <a:endParaRPr lang="ru-RU"/>
        </a:p>
      </dgm:t>
    </dgm:pt>
    <dgm:pt modelId="{43C3FD23-7808-4C44-8319-F0D0A21F82CD}" type="sibTrans" cxnId="{DBB305FC-6F3C-40FB-8197-F4DDF9C2C92D}">
      <dgm:prSet/>
      <dgm:spPr/>
      <dgm:t>
        <a:bodyPr/>
        <a:lstStyle/>
        <a:p>
          <a:endParaRPr lang="ru-RU"/>
        </a:p>
      </dgm:t>
    </dgm:pt>
    <dgm:pt modelId="{72865B19-5D49-4AF9-BECA-D43DB78A04DA}" type="pres">
      <dgm:prSet presAssocID="{B24EF0C6-42D5-4F4A-9670-240111D38C8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99F600-30D9-4E6D-8D2D-E347029AC5A4}" type="pres">
      <dgm:prSet presAssocID="{37F670A8-C8FE-4510-91B8-543B87D53720}" presName="root" presStyleCnt="0"/>
      <dgm:spPr/>
    </dgm:pt>
    <dgm:pt modelId="{FC5812E8-C534-4FD6-B2F5-5A671BDAD309}" type="pres">
      <dgm:prSet presAssocID="{37F670A8-C8FE-4510-91B8-543B87D53720}" presName="rootComposite" presStyleCnt="0"/>
      <dgm:spPr/>
    </dgm:pt>
    <dgm:pt modelId="{ACE8BFEB-F6D4-41CC-A21A-48104B5843FF}" type="pres">
      <dgm:prSet presAssocID="{37F670A8-C8FE-4510-91B8-543B87D53720}" presName="rootText" presStyleLbl="node1" presStyleIdx="0" presStyleCnt="2" custScaleX="108970" custLinFactNeighborY="-22185"/>
      <dgm:spPr/>
      <dgm:t>
        <a:bodyPr/>
        <a:lstStyle/>
        <a:p>
          <a:endParaRPr lang="ru-RU"/>
        </a:p>
      </dgm:t>
    </dgm:pt>
    <dgm:pt modelId="{947501DF-9BE0-467F-ABDD-79FEB3D24EC1}" type="pres">
      <dgm:prSet presAssocID="{37F670A8-C8FE-4510-91B8-543B87D53720}" presName="rootConnector" presStyleLbl="node1" presStyleIdx="0" presStyleCnt="2"/>
      <dgm:spPr/>
      <dgm:t>
        <a:bodyPr/>
        <a:lstStyle/>
        <a:p>
          <a:endParaRPr lang="ru-RU"/>
        </a:p>
      </dgm:t>
    </dgm:pt>
    <dgm:pt modelId="{C74E420A-7C65-4249-B01D-E754AB15E444}" type="pres">
      <dgm:prSet presAssocID="{37F670A8-C8FE-4510-91B8-543B87D53720}" presName="childShape" presStyleCnt="0"/>
      <dgm:spPr/>
    </dgm:pt>
    <dgm:pt modelId="{704C5244-B1FC-4628-851F-A98D0ED7F806}" type="pres">
      <dgm:prSet presAssocID="{99603A54-ED4A-4F0F-BB51-12D4018C0EF9}" presName="root" presStyleCnt="0"/>
      <dgm:spPr/>
    </dgm:pt>
    <dgm:pt modelId="{D3F6531D-44B0-4132-8ABF-C9ABA4B1B052}" type="pres">
      <dgm:prSet presAssocID="{99603A54-ED4A-4F0F-BB51-12D4018C0EF9}" presName="rootComposite" presStyleCnt="0"/>
      <dgm:spPr/>
    </dgm:pt>
    <dgm:pt modelId="{57D6E273-29F9-4181-905B-716301C1D322}" type="pres">
      <dgm:prSet presAssocID="{99603A54-ED4A-4F0F-BB51-12D4018C0EF9}" presName="rootText" presStyleLbl="node1" presStyleIdx="1" presStyleCnt="2" custLinFactNeighborX="-215" custLinFactNeighborY="-21321"/>
      <dgm:spPr/>
      <dgm:t>
        <a:bodyPr/>
        <a:lstStyle/>
        <a:p>
          <a:endParaRPr lang="ru-RU"/>
        </a:p>
      </dgm:t>
    </dgm:pt>
    <dgm:pt modelId="{56EA16B1-B6EF-43D4-B9D9-3E4E6DAB791E}" type="pres">
      <dgm:prSet presAssocID="{99603A54-ED4A-4F0F-BB51-12D4018C0EF9}" presName="rootConnector" presStyleLbl="node1" presStyleIdx="1" presStyleCnt="2"/>
      <dgm:spPr/>
      <dgm:t>
        <a:bodyPr/>
        <a:lstStyle/>
        <a:p>
          <a:endParaRPr lang="ru-RU"/>
        </a:p>
      </dgm:t>
    </dgm:pt>
    <dgm:pt modelId="{D2028298-76BA-4AA5-9284-9AFBF234078C}" type="pres">
      <dgm:prSet presAssocID="{99603A54-ED4A-4F0F-BB51-12D4018C0EF9}" presName="childShape" presStyleCnt="0"/>
      <dgm:spPr/>
    </dgm:pt>
  </dgm:ptLst>
  <dgm:cxnLst>
    <dgm:cxn modelId="{F888A5D3-09EB-4DC9-9919-8C8B664C2334}" type="presOf" srcId="{B24EF0C6-42D5-4F4A-9670-240111D38C8F}" destId="{72865B19-5D49-4AF9-BECA-D43DB78A04DA}" srcOrd="0" destOrd="0" presId="urn:microsoft.com/office/officeart/2005/8/layout/hierarchy3"/>
    <dgm:cxn modelId="{DBB305FC-6F3C-40FB-8197-F4DDF9C2C92D}" srcId="{B24EF0C6-42D5-4F4A-9670-240111D38C8F}" destId="{99603A54-ED4A-4F0F-BB51-12D4018C0EF9}" srcOrd="1" destOrd="0" parTransId="{FE379CF9-952B-4D02-9DE7-F1554CB2DCC1}" sibTransId="{43C3FD23-7808-4C44-8319-F0D0A21F82CD}"/>
    <dgm:cxn modelId="{21351FCE-C5D4-4AA7-AD64-B51E995B2968}" type="presOf" srcId="{37F670A8-C8FE-4510-91B8-543B87D53720}" destId="{947501DF-9BE0-467F-ABDD-79FEB3D24EC1}" srcOrd="1" destOrd="0" presId="urn:microsoft.com/office/officeart/2005/8/layout/hierarchy3"/>
    <dgm:cxn modelId="{4489E01C-DF46-4770-A890-8BBB86190302}" type="presOf" srcId="{99603A54-ED4A-4F0F-BB51-12D4018C0EF9}" destId="{57D6E273-29F9-4181-905B-716301C1D322}" srcOrd="0" destOrd="0" presId="urn:microsoft.com/office/officeart/2005/8/layout/hierarchy3"/>
    <dgm:cxn modelId="{12A5D672-6AD0-4AC5-A4DD-7B05008625BF}" type="presOf" srcId="{99603A54-ED4A-4F0F-BB51-12D4018C0EF9}" destId="{56EA16B1-B6EF-43D4-B9D9-3E4E6DAB791E}" srcOrd="1" destOrd="0" presId="urn:microsoft.com/office/officeart/2005/8/layout/hierarchy3"/>
    <dgm:cxn modelId="{665D6A83-0365-4CD3-96FC-96A63B6DBFFA}" srcId="{B24EF0C6-42D5-4F4A-9670-240111D38C8F}" destId="{37F670A8-C8FE-4510-91B8-543B87D53720}" srcOrd="0" destOrd="0" parTransId="{45C1BC34-A2BA-48FB-A703-1AF1FFECD341}" sibTransId="{4351B2A8-A5E3-4EF6-8EC2-D86470B795BF}"/>
    <dgm:cxn modelId="{DC1A4D75-748B-4761-9C76-3B76727BD78D}" type="presOf" srcId="{37F670A8-C8FE-4510-91B8-543B87D53720}" destId="{ACE8BFEB-F6D4-41CC-A21A-48104B5843FF}" srcOrd="0" destOrd="0" presId="urn:microsoft.com/office/officeart/2005/8/layout/hierarchy3"/>
    <dgm:cxn modelId="{AD14065B-7DB0-453D-B303-CD334400E92F}" type="presParOf" srcId="{72865B19-5D49-4AF9-BECA-D43DB78A04DA}" destId="{9D99F600-30D9-4E6D-8D2D-E347029AC5A4}" srcOrd="0" destOrd="0" presId="urn:microsoft.com/office/officeart/2005/8/layout/hierarchy3"/>
    <dgm:cxn modelId="{2DAC4020-282B-4AC9-844D-A269C57A16BF}" type="presParOf" srcId="{9D99F600-30D9-4E6D-8D2D-E347029AC5A4}" destId="{FC5812E8-C534-4FD6-B2F5-5A671BDAD309}" srcOrd="0" destOrd="0" presId="urn:microsoft.com/office/officeart/2005/8/layout/hierarchy3"/>
    <dgm:cxn modelId="{969F71A3-92B3-4447-B1D2-351879F3CAB7}" type="presParOf" srcId="{FC5812E8-C534-4FD6-B2F5-5A671BDAD309}" destId="{ACE8BFEB-F6D4-41CC-A21A-48104B5843FF}" srcOrd="0" destOrd="0" presId="urn:microsoft.com/office/officeart/2005/8/layout/hierarchy3"/>
    <dgm:cxn modelId="{CB624542-4BF5-4981-A357-06D893CE8FBF}" type="presParOf" srcId="{FC5812E8-C534-4FD6-B2F5-5A671BDAD309}" destId="{947501DF-9BE0-467F-ABDD-79FEB3D24EC1}" srcOrd="1" destOrd="0" presId="urn:microsoft.com/office/officeart/2005/8/layout/hierarchy3"/>
    <dgm:cxn modelId="{D5897B5E-CD80-43CF-B197-CEB61A6C3783}" type="presParOf" srcId="{9D99F600-30D9-4E6D-8D2D-E347029AC5A4}" destId="{C74E420A-7C65-4249-B01D-E754AB15E444}" srcOrd="1" destOrd="0" presId="urn:microsoft.com/office/officeart/2005/8/layout/hierarchy3"/>
    <dgm:cxn modelId="{49044056-936C-4582-AAF9-E59DC8D0C5A4}" type="presParOf" srcId="{72865B19-5D49-4AF9-BECA-D43DB78A04DA}" destId="{704C5244-B1FC-4628-851F-A98D0ED7F806}" srcOrd="1" destOrd="0" presId="urn:microsoft.com/office/officeart/2005/8/layout/hierarchy3"/>
    <dgm:cxn modelId="{988EC30A-96AB-4A44-93E6-0C6DDC2942D2}" type="presParOf" srcId="{704C5244-B1FC-4628-851F-A98D0ED7F806}" destId="{D3F6531D-44B0-4132-8ABF-C9ABA4B1B052}" srcOrd="0" destOrd="0" presId="urn:microsoft.com/office/officeart/2005/8/layout/hierarchy3"/>
    <dgm:cxn modelId="{062D4599-C0AA-48E9-A561-0BD3B5BA9456}" type="presParOf" srcId="{D3F6531D-44B0-4132-8ABF-C9ABA4B1B052}" destId="{57D6E273-29F9-4181-905B-716301C1D322}" srcOrd="0" destOrd="0" presId="urn:microsoft.com/office/officeart/2005/8/layout/hierarchy3"/>
    <dgm:cxn modelId="{F87F5992-2EA0-4D70-A510-8BF647956DA4}" type="presParOf" srcId="{D3F6531D-44B0-4132-8ABF-C9ABA4B1B052}" destId="{56EA16B1-B6EF-43D4-B9D9-3E4E6DAB791E}" srcOrd="1" destOrd="0" presId="urn:microsoft.com/office/officeart/2005/8/layout/hierarchy3"/>
    <dgm:cxn modelId="{F2868E1B-BAAB-46EC-9476-DAC81A17A314}" type="presParOf" srcId="{704C5244-B1FC-4628-851F-A98D0ED7F806}" destId="{D2028298-76BA-4AA5-9284-9AFBF23407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D2BBBD-4B99-4DF1-AC3E-6048E3348A1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795FFE-D13A-4598-9118-405CF4E2C3B8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Следующая позиция в нашем топе – бинарные опционы.</a:t>
          </a:r>
          <a:endParaRPr lang="ru-RU" sz="1600" dirty="0"/>
        </a:p>
      </dgm:t>
    </dgm:pt>
    <dgm:pt modelId="{EF9E1A8D-637F-4B2E-BB24-3ABD8FE9F9BC}" type="parTrans" cxnId="{172C9D38-EBC0-47C5-9B0F-A924391DCBB5}">
      <dgm:prSet/>
      <dgm:spPr/>
      <dgm:t>
        <a:bodyPr/>
        <a:lstStyle/>
        <a:p>
          <a:endParaRPr lang="ru-RU"/>
        </a:p>
      </dgm:t>
    </dgm:pt>
    <dgm:pt modelId="{C82E57A2-0395-4BDF-BC09-F165B508419A}" type="sibTrans" cxnId="{172C9D38-EBC0-47C5-9B0F-A924391DCBB5}">
      <dgm:prSet/>
      <dgm:spPr/>
      <dgm:t>
        <a:bodyPr/>
        <a:lstStyle/>
        <a:p>
          <a:endParaRPr lang="ru-RU"/>
        </a:p>
      </dgm:t>
    </dgm:pt>
    <dgm:pt modelId="{BD413153-30A1-4B59-9193-F6FB6E5EA013}" type="pres">
      <dgm:prSet presAssocID="{C5D2BBBD-4B99-4DF1-AC3E-6048E3348A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D9375-76DA-4B36-AC60-05C2B5EC38AD}" type="pres">
      <dgm:prSet presAssocID="{CA795FFE-D13A-4598-9118-405CF4E2C3B8}" presName="parentText" presStyleLbl="node1" presStyleIdx="0" presStyleCnt="1" custLinFactNeighborY="-147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82723-C232-4F80-B333-E428F196508E}" type="presOf" srcId="{C5D2BBBD-4B99-4DF1-AC3E-6048E3348A1C}" destId="{BD413153-30A1-4B59-9193-F6FB6E5EA013}" srcOrd="0" destOrd="0" presId="urn:microsoft.com/office/officeart/2005/8/layout/vList2"/>
    <dgm:cxn modelId="{172C9D38-EBC0-47C5-9B0F-A924391DCBB5}" srcId="{C5D2BBBD-4B99-4DF1-AC3E-6048E3348A1C}" destId="{CA795FFE-D13A-4598-9118-405CF4E2C3B8}" srcOrd="0" destOrd="0" parTransId="{EF9E1A8D-637F-4B2E-BB24-3ABD8FE9F9BC}" sibTransId="{C82E57A2-0395-4BDF-BC09-F165B508419A}"/>
    <dgm:cxn modelId="{6D20EFAC-5FB1-4575-9016-C497865B1910}" type="presOf" srcId="{CA795FFE-D13A-4598-9118-405CF4E2C3B8}" destId="{5C3D9375-76DA-4B36-AC60-05C2B5EC38AD}" srcOrd="0" destOrd="0" presId="urn:microsoft.com/office/officeart/2005/8/layout/vList2"/>
    <dgm:cxn modelId="{08AEF13F-B679-4176-AB4E-C2030364AA19}" type="presParOf" srcId="{BD413153-30A1-4B59-9193-F6FB6E5EA013}" destId="{5C3D9375-76DA-4B36-AC60-05C2B5EC38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0463FA-3BBA-4C05-8D86-3C36B58C0C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88097A-7294-4463-9811-C2D962CDC60F}">
      <dgm:prSet custT="1"/>
      <dgm:spPr>
        <a:noFill/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Занимаются ими трейдеры. Эти ребята создают себе в интернете визуальный образ успешности: вам может показаться, что в жизни этого человека сплошной праздник. Он живут на берегу океана, ни в чем себе не отказывает, купается в успехе и очень хочет, чтобы вы заработали в интернете и стали таким же. Он уверяет, что научит этому.</a:t>
          </a:r>
          <a:endParaRPr lang="ru-RU" sz="1100" dirty="0">
            <a:solidFill>
              <a:schemeClr val="tx1"/>
            </a:solidFill>
          </a:endParaRPr>
        </a:p>
      </dgm:t>
    </dgm:pt>
    <dgm:pt modelId="{57839221-BFDB-4A8A-A21E-EDF73577AAE9}" type="parTrans" cxnId="{94C6FDE0-3248-4EC6-B085-7F0D835BA2DC}">
      <dgm:prSet/>
      <dgm:spPr/>
      <dgm:t>
        <a:bodyPr/>
        <a:lstStyle/>
        <a:p>
          <a:endParaRPr lang="ru-RU" sz="1100"/>
        </a:p>
      </dgm:t>
    </dgm:pt>
    <dgm:pt modelId="{13E889CF-D8EA-47B8-ADA1-1C5C09427F17}" type="sibTrans" cxnId="{94C6FDE0-3248-4EC6-B085-7F0D835BA2DC}">
      <dgm:prSet/>
      <dgm:spPr/>
      <dgm:t>
        <a:bodyPr/>
        <a:lstStyle/>
        <a:p>
          <a:endParaRPr lang="ru-RU" sz="1100"/>
        </a:p>
      </dgm:t>
    </dgm:pt>
    <dgm:pt modelId="{5FF21B16-53C3-4CC5-890D-A6F74C705A1C}">
      <dgm:prSet custT="1"/>
      <dgm:spPr>
        <a:noFill/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Трейдеры завлекают в некие закрытые группы в социальных сетях и говорят, что готовы поделиться с вами информацией и торговыми сигналами. Доступ в группу платный или свободный, но трейдеру важно, чтобы вы перешли туда по ссылке, которую он даст.</a:t>
          </a:r>
          <a:endParaRPr lang="ru-RU" sz="1100" dirty="0">
            <a:solidFill>
              <a:schemeClr val="tx1"/>
            </a:solidFill>
          </a:endParaRPr>
        </a:p>
      </dgm:t>
    </dgm:pt>
    <dgm:pt modelId="{23B01B4C-7D04-45F3-9FD5-9CFABDB4199E}" type="parTrans" cxnId="{4E482F05-9E72-40D9-9D0F-2C969C766BFE}">
      <dgm:prSet/>
      <dgm:spPr/>
      <dgm:t>
        <a:bodyPr/>
        <a:lstStyle/>
        <a:p>
          <a:endParaRPr lang="ru-RU" sz="1100"/>
        </a:p>
      </dgm:t>
    </dgm:pt>
    <dgm:pt modelId="{0109AF18-6B1D-4355-92E8-7E8FFDAC75A5}" type="sibTrans" cxnId="{4E482F05-9E72-40D9-9D0F-2C969C766BFE}">
      <dgm:prSet/>
      <dgm:spPr/>
      <dgm:t>
        <a:bodyPr/>
        <a:lstStyle/>
        <a:p>
          <a:endParaRPr lang="ru-RU" sz="1100"/>
        </a:p>
      </dgm:t>
    </dgm:pt>
    <dgm:pt modelId="{300D9895-7EB5-43BA-B0A7-E43F9C0CEA70}" type="pres">
      <dgm:prSet presAssocID="{C30463FA-3BBA-4C05-8D86-3C36B58C0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26009C-1DFA-41B7-957F-C42107DE20A7}" type="pres">
      <dgm:prSet presAssocID="{3788097A-7294-4463-9811-C2D962CDC60F}" presName="parentText" presStyleLbl="node1" presStyleIdx="0" presStyleCnt="2" custLinFactY="-93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71BFE-B1AB-4CDF-B37E-7536F26EB46A}" type="pres">
      <dgm:prSet presAssocID="{13E889CF-D8EA-47B8-ADA1-1C5C09427F17}" presName="spacer" presStyleCnt="0"/>
      <dgm:spPr/>
    </dgm:pt>
    <dgm:pt modelId="{6C29FF2B-9029-421D-9D72-79192A878F8C}" type="pres">
      <dgm:prSet presAssocID="{5FF21B16-53C3-4CC5-890D-A6F74C705A1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C6FDE0-3248-4EC6-B085-7F0D835BA2DC}" srcId="{C30463FA-3BBA-4C05-8D86-3C36B58C0C97}" destId="{3788097A-7294-4463-9811-C2D962CDC60F}" srcOrd="0" destOrd="0" parTransId="{57839221-BFDB-4A8A-A21E-EDF73577AAE9}" sibTransId="{13E889CF-D8EA-47B8-ADA1-1C5C09427F17}"/>
    <dgm:cxn modelId="{4E482F05-9E72-40D9-9D0F-2C969C766BFE}" srcId="{C30463FA-3BBA-4C05-8D86-3C36B58C0C97}" destId="{5FF21B16-53C3-4CC5-890D-A6F74C705A1C}" srcOrd="1" destOrd="0" parTransId="{23B01B4C-7D04-45F3-9FD5-9CFABDB4199E}" sibTransId="{0109AF18-6B1D-4355-92E8-7E8FFDAC75A5}"/>
    <dgm:cxn modelId="{04A4D7B7-F02F-47C6-ADE0-31ADA33EB4FF}" type="presOf" srcId="{C30463FA-3BBA-4C05-8D86-3C36B58C0C97}" destId="{300D9895-7EB5-43BA-B0A7-E43F9C0CEA70}" srcOrd="0" destOrd="0" presId="urn:microsoft.com/office/officeart/2005/8/layout/vList2"/>
    <dgm:cxn modelId="{3C77C866-C916-442B-BD66-C9F7F90A557C}" type="presOf" srcId="{5FF21B16-53C3-4CC5-890D-A6F74C705A1C}" destId="{6C29FF2B-9029-421D-9D72-79192A878F8C}" srcOrd="0" destOrd="0" presId="urn:microsoft.com/office/officeart/2005/8/layout/vList2"/>
    <dgm:cxn modelId="{8782DEC1-C4CA-47A1-BF01-E885C30B3380}" type="presOf" srcId="{3788097A-7294-4463-9811-C2D962CDC60F}" destId="{FE26009C-1DFA-41B7-957F-C42107DE20A7}" srcOrd="0" destOrd="0" presId="urn:microsoft.com/office/officeart/2005/8/layout/vList2"/>
    <dgm:cxn modelId="{E0DDA6F2-9508-4B96-8783-A498AA3D0B84}" type="presParOf" srcId="{300D9895-7EB5-43BA-B0A7-E43F9C0CEA70}" destId="{FE26009C-1DFA-41B7-957F-C42107DE20A7}" srcOrd="0" destOrd="0" presId="urn:microsoft.com/office/officeart/2005/8/layout/vList2"/>
    <dgm:cxn modelId="{E6B80DEB-57FF-49A7-BBCA-22ED348A2B83}" type="presParOf" srcId="{300D9895-7EB5-43BA-B0A7-E43F9C0CEA70}" destId="{42271BFE-B1AB-4CDF-B37E-7536F26EB46A}" srcOrd="1" destOrd="0" presId="urn:microsoft.com/office/officeart/2005/8/layout/vList2"/>
    <dgm:cxn modelId="{9A0A8B29-5002-42E6-AB83-47E1E18045D1}" type="presParOf" srcId="{300D9895-7EB5-43BA-B0A7-E43F9C0CEA70}" destId="{6C29FF2B-9029-421D-9D72-79192A878F8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1EA642-E2DD-4E42-9C19-82CB177416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3D46D1-8316-475E-B3C7-C2127903039E}">
      <dgm:prSet custT="1"/>
      <dgm:spPr>
        <a:noFill/>
        <a:effectLst/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Далее гуру подтолкнет вас регистрироваться на бинарных опционах с внесением депозита, после ничего начнется торговля по его сигналам. Схема обмана с трейдерами проста: он зарабатывает проценты от вашего депозита, но чаще всего наживается именно на проигрышах. Догадываетесь, что ему выгодны ваши провалы по его ложным сигналам?</a:t>
          </a:r>
          <a:endParaRPr lang="ru-RU" sz="1100" dirty="0">
            <a:solidFill>
              <a:schemeClr val="tx1"/>
            </a:solidFill>
          </a:endParaRPr>
        </a:p>
      </dgm:t>
    </dgm:pt>
    <dgm:pt modelId="{D9494186-0BA5-499A-900F-8B74EBF22A0C}" type="parTrans" cxnId="{E5A744CB-5D41-4E5C-AC93-D1F615F7F59C}">
      <dgm:prSet/>
      <dgm:spPr/>
      <dgm:t>
        <a:bodyPr/>
        <a:lstStyle/>
        <a:p>
          <a:endParaRPr lang="ru-RU" sz="1100"/>
        </a:p>
      </dgm:t>
    </dgm:pt>
    <dgm:pt modelId="{4A7C4ABD-FC58-4801-93F6-A36EA36F848B}" type="sibTrans" cxnId="{E5A744CB-5D41-4E5C-AC93-D1F615F7F59C}">
      <dgm:prSet/>
      <dgm:spPr/>
      <dgm:t>
        <a:bodyPr/>
        <a:lstStyle/>
        <a:p>
          <a:endParaRPr lang="ru-RU" sz="1100"/>
        </a:p>
      </dgm:t>
    </dgm:pt>
    <dgm:pt modelId="{26907EFF-6915-40D5-A6DF-EBB80032C6DA}">
      <dgm:prSet custT="1"/>
      <dgm:spPr>
        <a:noFill/>
        <a:ln>
          <a:noFill/>
        </a:ln>
        <a:effectLst/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Интернет пестрит рекламой бинарных опционов. Она есть во всех социальных сетях, включая </a:t>
          </a:r>
          <a:r>
            <a:rPr lang="ru-RU" sz="1100" dirty="0" err="1" smtClean="0">
              <a:solidFill>
                <a:schemeClr val="tx1"/>
              </a:solidFill>
            </a:rPr>
            <a:t>Телеграм</a:t>
          </a:r>
          <a:r>
            <a:rPr lang="ru-RU" sz="1100" dirty="0" smtClean="0">
              <a:solidFill>
                <a:schemeClr val="tx1"/>
              </a:solidFill>
            </a:rPr>
            <a:t> каналы. Админы не стесняются рекламировать успешных и крутых трейдеров. Итог всегда один: вы полностью сливаете свой депозит, играя на бинарных опционах. Ведь там нужно угадывать, куда пойдет курс той или иной валютной пары: вверх или вниз. Вроде бы просто, но на деле сделка часто закрывается против вашего прогноза, а стратегия </a:t>
          </a:r>
          <a:r>
            <a:rPr lang="ru-RU" sz="1100" dirty="0" err="1" smtClean="0">
              <a:solidFill>
                <a:schemeClr val="tx1"/>
              </a:solidFill>
            </a:rPr>
            <a:t>догона</a:t>
          </a:r>
          <a:r>
            <a:rPr lang="ru-RU" sz="1100" dirty="0" smtClean="0">
              <a:solidFill>
                <a:schemeClr val="tx1"/>
              </a:solidFill>
            </a:rPr>
            <a:t> там не работает.</a:t>
          </a:r>
          <a:endParaRPr lang="ru-RU" sz="1100" dirty="0">
            <a:solidFill>
              <a:schemeClr val="tx1"/>
            </a:solidFill>
          </a:endParaRPr>
        </a:p>
      </dgm:t>
    </dgm:pt>
    <dgm:pt modelId="{1506E925-9FFF-4142-910C-3A89549D51C8}" type="parTrans" cxnId="{1463EC3D-9210-4A4E-8E4B-C9A8729D21EA}">
      <dgm:prSet/>
      <dgm:spPr/>
      <dgm:t>
        <a:bodyPr/>
        <a:lstStyle/>
        <a:p>
          <a:endParaRPr lang="ru-RU" sz="1100"/>
        </a:p>
      </dgm:t>
    </dgm:pt>
    <dgm:pt modelId="{694FE9B5-5EBE-4624-8365-520445323457}" type="sibTrans" cxnId="{1463EC3D-9210-4A4E-8E4B-C9A8729D21EA}">
      <dgm:prSet/>
      <dgm:spPr/>
      <dgm:t>
        <a:bodyPr/>
        <a:lstStyle/>
        <a:p>
          <a:endParaRPr lang="ru-RU" sz="1100"/>
        </a:p>
      </dgm:t>
    </dgm:pt>
    <dgm:pt modelId="{6A4877EC-ABC0-4173-8BB3-A56B5BAA8695}" type="pres">
      <dgm:prSet presAssocID="{6C1EA642-E2DD-4E42-9C19-82CB177416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F304B-F55E-44B2-9DBF-FD98132C528A}" type="pres">
      <dgm:prSet presAssocID="{0F3D46D1-8316-475E-B3C7-C212790303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4E018-C2FC-45BC-878A-388453657DA1}" type="pres">
      <dgm:prSet presAssocID="{4A7C4ABD-FC58-4801-93F6-A36EA36F848B}" presName="spacer" presStyleCnt="0"/>
      <dgm:spPr/>
    </dgm:pt>
    <dgm:pt modelId="{5F5D2B7E-8C52-47B7-BA2F-25CDA04CA7F1}" type="pres">
      <dgm:prSet presAssocID="{26907EFF-6915-40D5-A6DF-EBB80032C6DA}" presName="parentText" presStyleLbl="node1" presStyleIdx="1" presStyleCnt="2" custLinFactY="-13834" custLinFactNeighborX="166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53D157-33EA-4950-9350-A216445DD1D1}" type="presOf" srcId="{6C1EA642-E2DD-4E42-9C19-82CB17741627}" destId="{6A4877EC-ABC0-4173-8BB3-A56B5BAA8695}" srcOrd="0" destOrd="0" presId="urn:microsoft.com/office/officeart/2005/8/layout/vList2"/>
    <dgm:cxn modelId="{E5A744CB-5D41-4E5C-AC93-D1F615F7F59C}" srcId="{6C1EA642-E2DD-4E42-9C19-82CB17741627}" destId="{0F3D46D1-8316-475E-B3C7-C2127903039E}" srcOrd="0" destOrd="0" parTransId="{D9494186-0BA5-499A-900F-8B74EBF22A0C}" sibTransId="{4A7C4ABD-FC58-4801-93F6-A36EA36F848B}"/>
    <dgm:cxn modelId="{08D8896C-276C-421E-BFA5-BBEF8EB21C5B}" type="presOf" srcId="{26907EFF-6915-40D5-A6DF-EBB80032C6DA}" destId="{5F5D2B7E-8C52-47B7-BA2F-25CDA04CA7F1}" srcOrd="0" destOrd="0" presId="urn:microsoft.com/office/officeart/2005/8/layout/vList2"/>
    <dgm:cxn modelId="{1463EC3D-9210-4A4E-8E4B-C9A8729D21EA}" srcId="{6C1EA642-E2DD-4E42-9C19-82CB17741627}" destId="{26907EFF-6915-40D5-A6DF-EBB80032C6DA}" srcOrd="1" destOrd="0" parTransId="{1506E925-9FFF-4142-910C-3A89549D51C8}" sibTransId="{694FE9B5-5EBE-4624-8365-520445323457}"/>
    <dgm:cxn modelId="{CEA3D761-9E24-4A7C-892F-951F95428D4C}" type="presOf" srcId="{0F3D46D1-8316-475E-B3C7-C2127903039E}" destId="{0EFF304B-F55E-44B2-9DBF-FD98132C528A}" srcOrd="0" destOrd="0" presId="urn:microsoft.com/office/officeart/2005/8/layout/vList2"/>
    <dgm:cxn modelId="{309CFB0B-9813-4A14-B541-155C6709E967}" type="presParOf" srcId="{6A4877EC-ABC0-4173-8BB3-A56B5BAA8695}" destId="{0EFF304B-F55E-44B2-9DBF-FD98132C528A}" srcOrd="0" destOrd="0" presId="urn:microsoft.com/office/officeart/2005/8/layout/vList2"/>
    <dgm:cxn modelId="{4CA1AECD-0381-4BE1-B351-375BEC026B1F}" type="presParOf" srcId="{6A4877EC-ABC0-4173-8BB3-A56B5BAA8695}" destId="{6804E018-C2FC-45BC-878A-388453657DA1}" srcOrd="1" destOrd="0" presId="urn:microsoft.com/office/officeart/2005/8/layout/vList2"/>
    <dgm:cxn modelId="{394EF109-1E23-4B27-9626-2D97E943DC30}" type="presParOf" srcId="{6A4877EC-ABC0-4173-8BB3-A56B5BAA8695}" destId="{5F5D2B7E-8C52-47B7-BA2F-25CDA04CA7F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BB00150-4AFF-48C1-A8B9-D98B9331885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DB6AEE-84C2-4D44-9E91-7953B6F160C6}">
      <dgm:prSet/>
      <dgm:spPr>
        <a:solidFill>
          <a:srgbClr val="F65E64"/>
        </a:solidFill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gm:spPr>
      <dgm:t>
        <a:bodyPr/>
        <a:lstStyle/>
        <a:p>
          <a:pPr marL="177800" indent="0" algn="l" rtl="0"/>
          <a:r>
            <a:rPr lang="ru-RU" dirty="0" smtClean="0"/>
            <a:t>Если вы решили торговать самостоятельно: брокеров бинарных опционов очень много, но чтобы выйти в плюс, нужно  быть именно трейдером и привлекать наивных пользователей к реферальной программе опциона. </a:t>
          </a:r>
        </a:p>
        <a:p>
          <a:pPr marL="177800" indent="0" algn="l" rtl="0"/>
          <a:r>
            <a:rPr lang="ru-RU" b="1" dirty="0" smtClean="0"/>
            <a:t>В таком случае, вы сами станете мошенником, потому что любые бинарные опционы – </a:t>
          </a:r>
          <a:r>
            <a:rPr lang="ru-RU" b="1" dirty="0" err="1" smtClean="0"/>
            <a:t>лохотрон</a:t>
          </a:r>
          <a:r>
            <a:rPr lang="ru-RU" b="1" dirty="0" smtClean="0"/>
            <a:t>. </a:t>
          </a:r>
        </a:p>
        <a:p>
          <a:pPr marL="177800" indent="0" algn="l" rtl="0"/>
          <a:r>
            <a:rPr lang="ru-RU" dirty="0" smtClean="0"/>
            <a:t>Не забывайте, что в таких проектах есть «прикормка», когда поначалу проект платит деньги, но спустя время вы потратите намного больше.</a:t>
          </a:r>
          <a:endParaRPr lang="ru-RU" dirty="0"/>
        </a:p>
      </dgm:t>
    </dgm:pt>
    <dgm:pt modelId="{D2BCBD2B-1D34-43D7-95EF-0CC59A29606D}" type="parTrans" cxnId="{0246155F-21A1-49E1-B741-601F96DB3725}">
      <dgm:prSet/>
      <dgm:spPr/>
      <dgm:t>
        <a:bodyPr/>
        <a:lstStyle/>
        <a:p>
          <a:endParaRPr lang="ru-RU"/>
        </a:p>
      </dgm:t>
    </dgm:pt>
    <dgm:pt modelId="{85F5C2A2-73B1-4E4D-AAC2-0688FD1EF5D0}" type="sibTrans" cxnId="{0246155F-21A1-49E1-B741-601F96DB3725}">
      <dgm:prSet/>
      <dgm:spPr/>
      <dgm:t>
        <a:bodyPr/>
        <a:lstStyle/>
        <a:p>
          <a:endParaRPr lang="ru-RU"/>
        </a:p>
      </dgm:t>
    </dgm:pt>
    <dgm:pt modelId="{5BC10674-2AF7-4C1C-BC66-B1F32AD00FC7}" type="pres">
      <dgm:prSet presAssocID="{4BB00150-4AFF-48C1-A8B9-D98B933188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4625F-5C0A-4ADF-AA6B-49425806E8E5}" type="pres">
      <dgm:prSet presAssocID="{B1DB6AEE-84C2-4D44-9E91-7953B6F160C6}" presName="parentText" presStyleLbl="node1" presStyleIdx="0" presStyleCnt="1" custLinFactNeighborX="-5000" custLinFactNeighborY="-31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C791C-F328-4A34-A0B3-610C1F5AF515}" type="presOf" srcId="{B1DB6AEE-84C2-4D44-9E91-7953B6F160C6}" destId="{9184625F-5C0A-4ADF-AA6B-49425806E8E5}" srcOrd="0" destOrd="0" presId="urn:microsoft.com/office/officeart/2005/8/layout/vList2"/>
    <dgm:cxn modelId="{45DAF462-22AE-4E57-8560-C6C02684C440}" type="presOf" srcId="{4BB00150-4AFF-48C1-A8B9-D98B93318851}" destId="{5BC10674-2AF7-4C1C-BC66-B1F32AD00FC7}" srcOrd="0" destOrd="0" presId="urn:microsoft.com/office/officeart/2005/8/layout/vList2"/>
    <dgm:cxn modelId="{0246155F-21A1-49E1-B741-601F96DB3725}" srcId="{4BB00150-4AFF-48C1-A8B9-D98B93318851}" destId="{B1DB6AEE-84C2-4D44-9E91-7953B6F160C6}" srcOrd="0" destOrd="0" parTransId="{D2BCBD2B-1D34-43D7-95EF-0CC59A29606D}" sibTransId="{85F5C2A2-73B1-4E4D-AAC2-0688FD1EF5D0}"/>
    <dgm:cxn modelId="{39D90A9B-EEC7-4217-ACE0-29C0A9872285}" type="presParOf" srcId="{5BC10674-2AF7-4C1C-BC66-B1F32AD00FC7}" destId="{9184625F-5C0A-4ADF-AA6B-49425806E8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AC89A9-7E7A-4560-9A41-55B2E670AD4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891DB2-EFD3-4355-B7A3-AFB379ADF3D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indent="93663" rtl="0"/>
          <a:r>
            <a:rPr lang="ru-RU" sz="1600" dirty="0" smtClean="0"/>
            <a:t>Мгновенные игры, казино – развод!</a:t>
          </a:r>
          <a:endParaRPr lang="ru-RU" sz="1600" dirty="0"/>
        </a:p>
      </dgm:t>
    </dgm:pt>
    <dgm:pt modelId="{C82168C7-6D9A-405C-92AD-8D23D8F15474}" type="parTrans" cxnId="{D04F5D02-C569-4C4C-96D2-EBC884230DC5}">
      <dgm:prSet/>
      <dgm:spPr/>
      <dgm:t>
        <a:bodyPr/>
        <a:lstStyle/>
        <a:p>
          <a:endParaRPr lang="ru-RU"/>
        </a:p>
      </dgm:t>
    </dgm:pt>
    <dgm:pt modelId="{E61A38A1-3AA4-4716-879D-29D85610372E}" type="sibTrans" cxnId="{D04F5D02-C569-4C4C-96D2-EBC884230DC5}">
      <dgm:prSet/>
      <dgm:spPr/>
      <dgm:t>
        <a:bodyPr/>
        <a:lstStyle/>
        <a:p>
          <a:endParaRPr lang="ru-RU"/>
        </a:p>
      </dgm:t>
    </dgm:pt>
    <dgm:pt modelId="{33F4827E-1DD8-4F9A-BFD1-92167E2D2B9E}" type="pres">
      <dgm:prSet presAssocID="{9AAC89A9-7E7A-4560-9A41-55B2E670AD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5B41E5-6D3B-4C5B-A4F3-FE0CFFF2D0E7}" type="pres">
      <dgm:prSet presAssocID="{DB891DB2-EFD3-4355-B7A3-AFB379ADF3D0}" presName="parentText" presStyleLbl="node1" presStyleIdx="0" presStyleCnt="1" custLinFactNeighborX="139" custLinFactNeighborY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4B9CF4-4BF2-4107-B0ED-647744C7376F}" type="presOf" srcId="{9AAC89A9-7E7A-4560-9A41-55B2E670AD4C}" destId="{33F4827E-1DD8-4F9A-BFD1-92167E2D2B9E}" srcOrd="0" destOrd="0" presId="urn:microsoft.com/office/officeart/2005/8/layout/vList2"/>
    <dgm:cxn modelId="{D04F5D02-C569-4C4C-96D2-EBC884230DC5}" srcId="{9AAC89A9-7E7A-4560-9A41-55B2E670AD4C}" destId="{DB891DB2-EFD3-4355-B7A3-AFB379ADF3D0}" srcOrd="0" destOrd="0" parTransId="{C82168C7-6D9A-405C-92AD-8D23D8F15474}" sibTransId="{E61A38A1-3AA4-4716-879D-29D85610372E}"/>
    <dgm:cxn modelId="{0328101B-98B2-4571-AD1C-B2E5B8D1321F}" type="presOf" srcId="{DB891DB2-EFD3-4355-B7A3-AFB379ADF3D0}" destId="{9B5B41E5-6D3B-4C5B-A4F3-FE0CFFF2D0E7}" srcOrd="0" destOrd="0" presId="urn:microsoft.com/office/officeart/2005/8/layout/vList2"/>
    <dgm:cxn modelId="{79FC89D4-295D-4986-A2AD-797C9690105D}" type="presParOf" srcId="{33F4827E-1DD8-4F9A-BFD1-92167E2D2B9E}" destId="{9B5B41E5-6D3B-4C5B-A4F3-FE0CFFF2D0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1574FE-CCA5-452B-99EA-92A5B5F438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828BBF-151A-4248-9B6C-95D3C6A9BA81}">
      <dgm:prSet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dirty="0" smtClean="0">
              <a:solidFill>
                <a:schemeClr val="tx1"/>
              </a:solidFill>
            </a:rPr>
            <a:t>Рулетки, онлайн-казино и азартные мини игры никуда не делись. Суть этих проектов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в том, чтобы вы вносили деньги, играли и в редких случаях даже выигрывали. Однако алгоритм отрицательного математического ожидания работает не на вас: пока играете ВЫ, алгоритм применяет психологические обманные трюки.</a:t>
          </a:r>
          <a:endParaRPr lang="ru-RU" dirty="0">
            <a:solidFill>
              <a:schemeClr val="tx1"/>
            </a:solidFill>
          </a:endParaRPr>
        </a:p>
      </dgm:t>
    </dgm:pt>
    <dgm:pt modelId="{AA6DDC38-E83A-4F02-95CD-3A49E841F842}" type="parTrans" cxnId="{43BF52E4-75F7-4CB1-8F77-6966F73E6834}">
      <dgm:prSet/>
      <dgm:spPr/>
      <dgm:t>
        <a:bodyPr/>
        <a:lstStyle/>
        <a:p>
          <a:endParaRPr lang="ru-RU"/>
        </a:p>
      </dgm:t>
    </dgm:pt>
    <dgm:pt modelId="{2884EF9F-77E4-4917-A43D-D86715B4E2EE}" type="sibTrans" cxnId="{43BF52E4-75F7-4CB1-8F77-6966F73E6834}">
      <dgm:prSet/>
      <dgm:spPr/>
      <dgm:t>
        <a:bodyPr/>
        <a:lstStyle/>
        <a:p>
          <a:endParaRPr lang="ru-RU"/>
        </a:p>
      </dgm:t>
    </dgm:pt>
    <dgm:pt modelId="{4D88B641-546A-41D4-BD78-5540288C4D5C}">
      <dgm:prSet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dirty="0" smtClean="0">
              <a:solidFill>
                <a:schemeClr val="tx1"/>
              </a:solidFill>
            </a:rPr>
            <a:t>Сколько бы вы не выигрывали, результат всегда будет один: в долгосрочной перспективе вы обречены на проигрыш, рискуя потерять огромные суммы денег.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Это относится и к казино, и к сервисам с мгновенными мини играми. Этих игр сейчас много, они яркие, красивые и радуют глаз. Но признайтесь, вы думаете, что сервисы создавались для того, чтобы вы получили как можно больше денег?</a:t>
          </a:r>
          <a:endParaRPr lang="ru-RU" dirty="0">
            <a:solidFill>
              <a:schemeClr val="tx1"/>
            </a:solidFill>
          </a:endParaRPr>
        </a:p>
      </dgm:t>
    </dgm:pt>
    <dgm:pt modelId="{C04A0999-1414-4B55-A1AD-1E8E755E23F7}" type="parTrans" cxnId="{61221F52-3087-4982-A361-1FA35110DCBB}">
      <dgm:prSet/>
      <dgm:spPr/>
      <dgm:t>
        <a:bodyPr/>
        <a:lstStyle/>
        <a:p>
          <a:endParaRPr lang="ru-RU"/>
        </a:p>
      </dgm:t>
    </dgm:pt>
    <dgm:pt modelId="{75764301-F419-44CC-AAD9-03DCA9E2BCFC}" type="sibTrans" cxnId="{61221F52-3087-4982-A361-1FA35110DCBB}">
      <dgm:prSet/>
      <dgm:spPr/>
      <dgm:t>
        <a:bodyPr/>
        <a:lstStyle/>
        <a:p>
          <a:endParaRPr lang="ru-RU"/>
        </a:p>
      </dgm:t>
    </dgm:pt>
    <dgm:pt modelId="{8DB5DB53-4F4B-450B-9199-3101350E45EB}" type="pres">
      <dgm:prSet presAssocID="{991574FE-CCA5-452B-99EA-92A5B5F438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1BA344-B77F-4715-9803-B5BCCE093265}" type="pres">
      <dgm:prSet presAssocID="{56828BBF-151A-4248-9B6C-95D3C6A9BA81}" presName="parentText" presStyleLbl="node1" presStyleIdx="0" presStyleCnt="2" custLinFactY="18650" custLinFactNeighborX="-23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59476-7616-4585-9625-E265F75B9AE8}" type="pres">
      <dgm:prSet presAssocID="{2884EF9F-77E4-4917-A43D-D86715B4E2EE}" presName="spacer" presStyleCnt="0"/>
      <dgm:spPr/>
    </dgm:pt>
    <dgm:pt modelId="{11513331-10D1-474E-AABB-A8508085D679}" type="pres">
      <dgm:prSet presAssocID="{4D88B641-546A-41D4-BD78-5540288C4D5C}" presName="parentText" presStyleLbl="node1" presStyleIdx="1" presStyleCnt="2" custLinFactY="8927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21F52-3087-4982-A361-1FA35110DCBB}" srcId="{991574FE-CCA5-452B-99EA-92A5B5F4380C}" destId="{4D88B641-546A-41D4-BD78-5540288C4D5C}" srcOrd="1" destOrd="0" parTransId="{C04A0999-1414-4B55-A1AD-1E8E755E23F7}" sibTransId="{75764301-F419-44CC-AAD9-03DCA9E2BCFC}"/>
    <dgm:cxn modelId="{9D85E617-F6C3-4FF5-974F-87251C3866B7}" type="presOf" srcId="{56828BBF-151A-4248-9B6C-95D3C6A9BA81}" destId="{E71BA344-B77F-4715-9803-B5BCCE093265}" srcOrd="0" destOrd="0" presId="urn:microsoft.com/office/officeart/2005/8/layout/vList2"/>
    <dgm:cxn modelId="{A0B70CBF-353A-4CE2-AE38-BC6375567EA9}" type="presOf" srcId="{4D88B641-546A-41D4-BD78-5540288C4D5C}" destId="{11513331-10D1-474E-AABB-A8508085D679}" srcOrd="0" destOrd="0" presId="urn:microsoft.com/office/officeart/2005/8/layout/vList2"/>
    <dgm:cxn modelId="{7D942FB2-1540-4407-A48C-DDA3A844B72D}" type="presOf" srcId="{991574FE-CCA5-452B-99EA-92A5B5F4380C}" destId="{8DB5DB53-4F4B-450B-9199-3101350E45EB}" srcOrd="0" destOrd="0" presId="urn:microsoft.com/office/officeart/2005/8/layout/vList2"/>
    <dgm:cxn modelId="{43BF52E4-75F7-4CB1-8F77-6966F73E6834}" srcId="{991574FE-CCA5-452B-99EA-92A5B5F4380C}" destId="{56828BBF-151A-4248-9B6C-95D3C6A9BA81}" srcOrd="0" destOrd="0" parTransId="{AA6DDC38-E83A-4F02-95CD-3A49E841F842}" sibTransId="{2884EF9F-77E4-4917-A43D-D86715B4E2EE}"/>
    <dgm:cxn modelId="{2CD8F0F7-4D91-403C-862C-17EB822B2B2F}" type="presParOf" srcId="{8DB5DB53-4F4B-450B-9199-3101350E45EB}" destId="{E71BA344-B77F-4715-9803-B5BCCE093265}" srcOrd="0" destOrd="0" presId="urn:microsoft.com/office/officeart/2005/8/layout/vList2"/>
    <dgm:cxn modelId="{ECD078B5-9920-4D43-8059-3A072F75C2A4}" type="presParOf" srcId="{8DB5DB53-4F4B-450B-9199-3101350E45EB}" destId="{4B359476-7616-4585-9625-E265F75B9AE8}" srcOrd="1" destOrd="0" presId="urn:microsoft.com/office/officeart/2005/8/layout/vList2"/>
    <dgm:cxn modelId="{278FFCBB-9528-41C0-8C55-410CD997F507}" type="presParOf" srcId="{8DB5DB53-4F4B-450B-9199-3101350E45EB}" destId="{11513331-10D1-474E-AABB-A8508085D6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0301A4-A70C-4D60-8746-F434626B0E6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3ED7E-81D6-4197-B0D1-AD872D96A537}">
      <dgm:prSet custT="1"/>
      <dgm:spPr>
        <a:solidFill>
          <a:srgbClr val="F65E64"/>
        </a:solidFill>
      </dgm:spPr>
      <dgm:t>
        <a:bodyPr/>
        <a:lstStyle/>
        <a:p>
          <a:pPr marL="177800" indent="0" rtl="0"/>
          <a:r>
            <a:rPr lang="ru-RU" sz="1400" dirty="0" smtClean="0"/>
            <a:t>Некоторые начинают верить в стратегии выигрышных ходов, но все это не работает. Стратегии лишь создают иллюзию, что вы способны обмануть систему, но в реальности все случится наоборот. Зависимость от азарта может завести в долговую яму, в которой вы очнетесь от звонков коллекторов. Ведь чтобы играть, многие берут быстрые кредиты и микро займы.</a:t>
          </a:r>
          <a:endParaRPr lang="ru-RU" sz="1400" dirty="0"/>
        </a:p>
      </dgm:t>
    </dgm:pt>
    <dgm:pt modelId="{11475511-04DD-4470-BDD8-A0A8756978E3}" type="parTrans" cxnId="{1620F2FE-4E59-4A35-B8A0-7E14C4DBC479}">
      <dgm:prSet/>
      <dgm:spPr/>
      <dgm:t>
        <a:bodyPr/>
        <a:lstStyle/>
        <a:p>
          <a:endParaRPr lang="ru-RU"/>
        </a:p>
      </dgm:t>
    </dgm:pt>
    <dgm:pt modelId="{9541C4F5-C2B8-4916-8A19-B43C70E605C0}" type="sibTrans" cxnId="{1620F2FE-4E59-4A35-B8A0-7E14C4DBC479}">
      <dgm:prSet/>
      <dgm:spPr/>
      <dgm:t>
        <a:bodyPr/>
        <a:lstStyle/>
        <a:p>
          <a:endParaRPr lang="ru-RU"/>
        </a:p>
      </dgm:t>
    </dgm:pt>
    <dgm:pt modelId="{B268E61F-4E1C-437F-B2D6-844467A4CF8B}" type="pres">
      <dgm:prSet presAssocID="{BB0301A4-A70C-4D60-8746-F434626B0E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40651-1761-4CDE-8A86-56A3EB5E8627}" type="pres">
      <dgm:prSet presAssocID="{7283ED7E-81D6-4197-B0D1-AD872D96A53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20F2FE-4E59-4A35-B8A0-7E14C4DBC479}" srcId="{BB0301A4-A70C-4D60-8746-F434626B0E66}" destId="{7283ED7E-81D6-4197-B0D1-AD872D96A537}" srcOrd="0" destOrd="0" parTransId="{11475511-04DD-4470-BDD8-A0A8756978E3}" sibTransId="{9541C4F5-C2B8-4916-8A19-B43C70E605C0}"/>
    <dgm:cxn modelId="{767278D8-718E-4DAE-9EBB-01F1DA6B7CE9}" type="presOf" srcId="{7283ED7E-81D6-4197-B0D1-AD872D96A537}" destId="{48C40651-1761-4CDE-8A86-56A3EB5E8627}" srcOrd="0" destOrd="0" presId="urn:microsoft.com/office/officeart/2005/8/layout/vList2"/>
    <dgm:cxn modelId="{021700B6-97B3-4559-A017-E1C06879A45C}" type="presOf" srcId="{BB0301A4-A70C-4D60-8746-F434626B0E66}" destId="{B268E61F-4E1C-437F-B2D6-844467A4CF8B}" srcOrd="0" destOrd="0" presId="urn:microsoft.com/office/officeart/2005/8/layout/vList2"/>
    <dgm:cxn modelId="{E8475AD7-A813-4579-8040-802268F496DB}" type="presParOf" srcId="{B268E61F-4E1C-437F-B2D6-844467A4CF8B}" destId="{48C40651-1761-4CDE-8A86-56A3EB5E86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5FADE2-00D0-4C26-9CD3-DD1EA7263FB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96E39-716B-4405-A329-5CAEA2A8515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Мошенники на Авито и доставках</a:t>
          </a:r>
          <a:endParaRPr lang="ru-RU" sz="1600" dirty="0"/>
        </a:p>
      </dgm:t>
    </dgm:pt>
    <dgm:pt modelId="{9F0B303F-2018-4597-B711-E9FBA4CB0D24}" type="parTrans" cxnId="{3559DEE5-1646-4CF6-8663-E515AF06EAC7}">
      <dgm:prSet/>
      <dgm:spPr/>
      <dgm:t>
        <a:bodyPr/>
        <a:lstStyle/>
        <a:p>
          <a:endParaRPr lang="ru-RU"/>
        </a:p>
      </dgm:t>
    </dgm:pt>
    <dgm:pt modelId="{0F54A991-0364-471E-8DF7-530B3F7F1EC2}" type="sibTrans" cxnId="{3559DEE5-1646-4CF6-8663-E515AF06EAC7}">
      <dgm:prSet/>
      <dgm:spPr/>
      <dgm:t>
        <a:bodyPr/>
        <a:lstStyle/>
        <a:p>
          <a:endParaRPr lang="ru-RU"/>
        </a:p>
      </dgm:t>
    </dgm:pt>
    <dgm:pt modelId="{B00CDEC6-C7ED-4EAF-AA3E-45F9226C9348}" type="pres">
      <dgm:prSet presAssocID="{F85FADE2-00D0-4C26-9CD3-DD1EA7263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2E505-6BBA-4A3E-BC87-0BD37035A6CB}" type="pres">
      <dgm:prSet presAssocID="{91696E39-716B-4405-A329-5CAEA2A85150}" presName="parentText" presStyleLbl="node1" presStyleIdx="0" presStyleCnt="1" custLinFactNeighborY="-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158F5-DF9A-4D7F-AD3A-EBDD9BB3EE16}" type="presOf" srcId="{F85FADE2-00D0-4C26-9CD3-DD1EA7263FB8}" destId="{B00CDEC6-C7ED-4EAF-AA3E-45F9226C9348}" srcOrd="0" destOrd="0" presId="urn:microsoft.com/office/officeart/2005/8/layout/vList2"/>
    <dgm:cxn modelId="{4E536402-3970-4441-B841-82574EA284D7}" type="presOf" srcId="{91696E39-716B-4405-A329-5CAEA2A85150}" destId="{7D62E505-6BBA-4A3E-BC87-0BD37035A6CB}" srcOrd="0" destOrd="0" presId="urn:microsoft.com/office/officeart/2005/8/layout/vList2"/>
    <dgm:cxn modelId="{3559DEE5-1646-4CF6-8663-E515AF06EAC7}" srcId="{F85FADE2-00D0-4C26-9CD3-DD1EA7263FB8}" destId="{91696E39-716B-4405-A329-5CAEA2A85150}" srcOrd="0" destOrd="0" parTransId="{9F0B303F-2018-4597-B711-E9FBA4CB0D24}" sibTransId="{0F54A991-0364-471E-8DF7-530B3F7F1EC2}"/>
    <dgm:cxn modelId="{F6C19DB6-8CAB-4340-8341-B4B2A7B8461B}" type="presParOf" srcId="{B00CDEC6-C7ED-4EAF-AA3E-45F9226C9348}" destId="{7D62E505-6BBA-4A3E-BC87-0BD37035A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1B709E-00C0-4FB3-A10F-9DCA6944FC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6AF24C-0C60-4AD6-A261-8E265580BA8C}">
      <dgm:prSet custT="1"/>
      <dgm:spPr>
        <a:noFill/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Авито – удобная площадка для объявлений, но и там ежедневно встречается обман. Причем, мошенники постоянно придумывают новые виды развода. Обманывают как покупателей, так и продавцов. Недавно появился обновленный обман на доставке товара из объявления. Это классический </a:t>
          </a:r>
          <a:r>
            <a:rPr lang="ru-RU" sz="1100" dirty="0" err="1" smtClean="0">
              <a:solidFill>
                <a:schemeClr val="tx1"/>
              </a:solidFill>
            </a:rPr>
            <a:t>фишинг</a:t>
          </a:r>
          <a:r>
            <a:rPr lang="ru-RU" sz="1100" dirty="0" smtClean="0">
              <a:solidFill>
                <a:schemeClr val="tx1"/>
              </a:solidFill>
            </a:rPr>
            <a:t>, но на него до сих пор ведутся</a:t>
          </a:r>
          <a:r>
            <a:rPr lang="ru-RU" sz="1200" dirty="0" smtClean="0"/>
            <a:t>. </a:t>
          </a:r>
          <a:endParaRPr lang="ru-RU" sz="1200" dirty="0"/>
        </a:p>
      </dgm:t>
    </dgm:pt>
    <dgm:pt modelId="{7F5020B8-BF6A-47E0-AB3B-43EDCCD00A2C}" type="parTrans" cxnId="{57AEEC0E-5320-46A4-97B0-52DF6B911BD6}">
      <dgm:prSet/>
      <dgm:spPr/>
      <dgm:t>
        <a:bodyPr/>
        <a:lstStyle/>
        <a:p>
          <a:endParaRPr lang="ru-RU"/>
        </a:p>
      </dgm:t>
    </dgm:pt>
    <dgm:pt modelId="{517DEA9F-91E0-4DCA-9DED-48438731FF59}" type="sibTrans" cxnId="{57AEEC0E-5320-46A4-97B0-52DF6B911BD6}">
      <dgm:prSet/>
      <dgm:spPr/>
      <dgm:t>
        <a:bodyPr/>
        <a:lstStyle/>
        <a:p>
          <a:endParaRPr lang="ru-RU"/>
        </a:p>
      </dgm:t>
    </dgm:pt>
    <dgm:pt modelId="{46925777-710C-45A0-B2B4-25B00C19C4F5}" type="pres">
      <dgm:prSet presAssocID="{5A1B709E-00C0-4FB3-A10F-9DCA6944FC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1272C4-5C4A-466E-B1F1-C53E243786A3}" type="pres">
      <dgm:prSet presAssocID="{246AF24C-0C60-4AD6-A261-8E265580BA8C}" presName="parentText" presStyleLbl="node1" presStyleIdx="0" presStyleCnt="1" custScaleY="102078" custLinFactNeighborX="17391" custLinFactNeighborY="-17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AEEC0E-5320-46A4-97B0-52DF6B911BD6}" srcId="{5A1B709E-00C0-4FB3-A10F-9DCA6944FC8D}" destId="{246AF24C-0C60-4AD6-A261-8E265580BA8C}" srcOrd="0" destOrd="0" parTransId="{7F5020B8-BF6A-47E0-AB3B-43EDCCD00A2C}" sibTransId="{517DEA9F-91E0-4DCA-9DED-48438731FF59}"/>
    <dgm:cxn modelId="{EBE022D0-0CF5-4EC7-B81D-B4DFE70F079B}" type="presOf" srcId="{246AF24C-0C60-4AD6-A261-8E265580BA8C}" destId="{751272C4-5C4A-466E-B1F1-C53E243786A3}" srcOrd="0" destOrd="0" presId="urn:microsoft.com/office/officeart/2005/8/layout/vList2"/>
    <dgm:cxn modelId="{A0EC2DA0-17EA-4A78-B78D-5B0D136ED989}" type="presOf" srcId="{5A1B709E-00C0-4FB3-A10F-9DCA6944FC8D}" destId="{46925777-710C-45A0-B2B4-25B00C19C4F5}" srcOrd="0" destOrd="0" presId="urn:microsoft.com/office/officeart/2005/8/layout/vList2"/>
    <dgm:cxn modelId="{40009E08-F7AC-4180-9473-317D2C264DA2}" type="presParOf" srcId="{46925777-710C-45A0-B2B4-25B00C19C4F5}" destId="{751272C4-5C4A-466E-B1F1-C53E243786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4CE41B7-3692-41D7-91B9-FB7E393DD8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B53D1-44EC-45E7-A787-65D212CCF995}">
      <dgm:prSet custT="1"/>
      <dgm:spPr>
        <a:solidFill>
          <a:schemeClr val="bg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Жулик подробно и детально оформляет объявление, указывая причину продажи, например, смартфона: мол, хочет купить новый аппарат, а старый продает. При этом ценник занижен в пределах 20-30 %. На такой лакомый кусочек сразу находятся покупатели, и начинается процесс сделки.</a:t>
          </a:r>
          <a:endParaRPr lang="ru-RU" sz="1100" dirty="0">
            <a:solidFill>
              <a:schemeClr val="tx1"/>
            </a:solidFill>
          </a:endParaRPr>
        </a:p>
      </dgm:t>
    </dgm:pt>
    <dgm:pt modelId="{5A7F77B2-67F0-442C-916D-9534713278C5}" type="parTrans" cxnId="{70FA04D2-BC07-48CB-ADB8-166723D455D9}">
      <dgm:prSet/>
      <dgm:spPr/>
      <dgm:t>
        <a:bodyPr/>
        <a:lstStyle/>
        <a:p>
          <a:endParaRPr lang="ru-RU"/>
        </a:p>
      </dgm:t>
    </dgm:pt>
    <dgm:pt modelId="{33602D42-A5AA-4684-92A8-F81271584B7E}" type="sibTrans" cxnId="{70FA04D2-BC07-48CB-ADB8-166723D455D9}">
      <dgm:prSet/>
      <dgm:spPr/>
      <dgm:t>
        <a:bodyPr/>
        <a:lstStyle/>
        <a:p>
          <a:endParaRPr lang="ru-RU"/>
        </a:p>
      </dgm:t>
    </dgm:pt>
    <dgm:pt modelId="{C3F0A61F-66EA-4482-A860-D6CD9E84B2B2}" type="pres">
      <dgm:prSet presAssocID="{04CE41B7-3692-41D7-91B9-FB7E393DD8B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64CE8F-846E-425D-B17B-35391AAAD137}" type="pres">
      <dgm:prSet presAssocID="{50BB53D1-44EC-45E7-A787-65D212CCF995}" presName="parentText" presStyleLbl="node1" presStyleIdx="0" presStyleCnt="1" custLinFactNeighborX="6418" custLinFactNeighborY="-41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0B87A-60CC-4845-B187-5CFE71F715AB}" type="presOf" srcId="{04CE41B7-3692-41D7-91B9-FB7E393DD8BB}" destId="{C3F0A61F-66EA-4482-A860-D6CD9E84B2B2}" srcOrd="0" destOrd="0" presId="urn:microsoft.com/office/officeart/2005/8/layout/vList2"/>
    <dgm:cxn modelId="{70FA04D2-BC07-48CB-ADB8-166723D455D9}" srcId="{04CE41B7-3692-41D7-91B9-FB7E393DD8BB}" destId="{50BB53D1-44EC-45E7-A787-65D212CCF995}" srcOrd="0" destOrd="0" parTransId="{5A7F77B2-67F0-442C-916D-9534713278C5}" sibTransId="{33602D42-A5AA-4684-92A8-F81271584B7E}"/>
    <dgm:cxn modelId="{DAFA29DF-5576-4145-982B-DBDF883881F0}" type="presOf" srcId="{50BB53D1-44EC-45E7-A787-65D212CCF995}" destId="{9D64CE8F-846E-425D-B17B-35391AAAD137}" srcOrd="0" destOrd="0" presId="urn:microsoft.com/office/officeart/2005/8/layout/vList2"/>
    <dgm:cxn modelId="{67948A23-BDE4-40C8-B356-64628520A809}" type="presParOf" srcId="{C3F0A61F-66EA-4482-A860-D6CD9E84B2B2}" destId="{9D64CE8F-846E-425D-B17B-35391AAAD1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67D713-541A-44FF-B202-C9C5D990F2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16960-1361-43DB-8534-F4533846109D}">
      <dgm:prSet/>
      <dgm:spPr>
        <a:noFill/>
      </dgm:spPr>
      <dgm:t>
        <a:bodyPr/>
        <a:lstStyle/>
        <a:p>
          <a:pPr algn="l" rtl="0">
            <a:lnSpc>
              <a:spcPct val="100000"/>
            </a:lnSpc>
          </a:pPr>
          <a:r>
            <a:rPr lang="ru-RU" b="1" i="0" dirty="0" smtClean="0">
              <a:solidFill>
                <a:srgbClr val="038C73"/>
              </a:solidFill>
            </a:rPr>
            <a:t>В интернете хорошо. Все заботятся, чтобы лично вы заработали как можно больше денег. Причем, даже делать ничего не нужно. Постоянно приходят письма с просьбой забрать платежи, а через час уже пишут в </a:t>
          </a:r>
          <a:r>
            <a:rPr lang="ru-RU" b="1" i="0" dirty="0" err="1" smtClean="0">
              <a:solidFill>
                <a:srgbClr val="038C73"/>
              </a:solidFill>
            </a:rPr>
            <a:t>Вконтакте</a:t>
          </a:r>
          <a:r>
            <a:rPr lang="ru-RU" b="1" i="0" dirty="0" smtClean="0">
              <a:solidFill>
                <a:srgbClr val="038C73"/>
              </a:solidFill>
            </a:rPr>
            <a:t>, что вы победитель конкурса, в котором даже не участвовали, НО вам уже полагается денежное вознаграждение.</a:t>
          </a:r>
          <a:r>
            <a:rPr lang="ru-RU" b="1" i="0" dirty="0" smtClean="0"/>
            <a:t/>
          </a:r>
          <a:br>
            <a:rPr lang="ru-RU" b="1" i="0" dirty="0" smtClean="0"/>
          </a:br>
          <a:endParaRPr lang="ru-RU" dirty="0"/>
        </a:p>
      </dgm:t>
    </dgm:pt>
    <dgm:pt modelId="{B93E7AE5-5DE9-408B-BAFF-92ED248701FB}" type="parTrans" cxnId="{5F08A845-5230-4E58-8776-4C74BED58453}">
      <dgm:prSet/>
      <dgm:spPr/>
      <dgm:t>
        <a:bodyPr/>
        <a:lstStyle/>
        <a:p>
          <a:endParaRPr lang="ru-RU"/>
        </a:p>
      </dgm:t>
    </dgm:pt>
    <dgm:pt modelId="{9CD6A886-E652-4B5C-A162-3A6E1DBD372C}" type="sibTrans" cxnId="{5F08A845-5230-4E58-8776-4C74BED58453}">
      <dgm:prSet/>
      <dgm:spPr/>
      <dgm:t>
        <a:bodyPr/>
        <a:lstStyle/>
        <a:p>
          <a:endParaRPr lang="ru-RU"/>
        </a:p>
      </dgm:t>
    </dgm:pt>
    <dgm:pt modelId="{9D445507-BE1D-462E-B0E8-6AAC0BB156E9}" type="pres">
      <dgm:prSet presAssocID="{CE67D713-541A-44FF-B202-C9C5D990F2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3266B1-3B35-47F1-A22E-1DA162AA8DC0}" type="pres">
      <dgm:prSet presAssocID="{D9116960-1361-43DB-8534-F4533846109D}" presName="parentText" presStyleLbl="node1" presStyleIdx="0" presStyleCnt="1" custScaleY="16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39CCEC-0F31-4A90-BE2F-46238720773C}" type="presOf" srcId="{D9116960-1361-43DB-8534-F4533846109D}" destId="{1D3266B1-3B35-47F1-A22E-1DA162AA8DC0}" srcOrd="0" destOrd="0" presId="urn:microsoft.com/office/officeart/2005/8/layout/vList2"/>
    <dgm:cxn modelId="{B156EA82-8948-4BA6-8932-66637F748C1B}" type="presOf" srcId="{CE67D713-541A-44FF-B202-C9C5D990F2DD}" destId="{9D445507-BE1D-462E-B0E8-6AAC0BB156E9}" srcOrd="0" destOrd="0" presId="urn:microsoft.com/office/officeart/2005/8/layout/vList2"/>
    <dgm:cxn modelId="{5F08A845-5230-4E58-8776-4C74BED58453}" srcId="{CE67D713-541A-44FF-B202-C9C5D990F2DD}" destId="{D9116960-1361-43DB-8534-F4533846109D}" srcOrd="0" destOrd="0" parTransId="{B93E7AE5-5DE9-408B-BAFF-92ED248701FB}" sibTransId="{9CD6A886-E652-4B5C-A162-3A6E1DBD372C}"/>
    <dgm:cxn modelId="{D1AF306D-6A68-4BC7-A2A2-70F77133691E}" type="presParOf" srcId="{9D445507-BE1D-462E-B0E8-6AAC0BB156E9}" destId="{1D3266B1-3B35-47F1-A22E-1DA162AA8D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F87E011-EAAF-4ECD-A373-28FC15ABC29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7B19B0-074E-4595-95E5-F80BC363A6EC}">
      <dgm:prSet/>
      <dgm:spPr>
        <a:solidFill>
          <a:srgbClr val="F65E64"/>
        </a:solidFill>
        <a:effectLst/>
      </dgm:spPr>
      <dgm:t>
        <a:bodyPr/>
        <a:lstStyle/>
        <a:p>
          <a:pPr rtl="0"/>
          <a:r>
            <a:rPr lang="ru-RU" dirty="0" smtClean="0"/>
            <a:t>Разберем типичный пример с подменой ссылки через доставку Авито:</a:t>
          </a:r>
          <a:endParaRPr lang="ru-RU" dirty="0"/>
        </a:p>
      </dgm:t>
    </dgm:pt>
    <dgm:pt modelId="{BED065E8-8D70-4596-ABF4-7131ABA86873}" type="parTrans" cxnId="{26653E28-524D-463B-98A0-DAD6C843AC5E}">
      <dgm:prSet/>
      <dgm:spPr/>
      <dgm:t>
        <a:bodyPr/>
        <a:lstStyle/>
        <a:p>
          <a:endParaRPr lang="ru-RU"/>
        </a:p>
      </dgm:t>
    </dgm:pt>
    <dgm:pt modelId="{D0FC6C4F-F847-4844-9992-CA52219C85FA}" type="sibTrans" cxnId="{26653E28-524D-463B-98A0-DAD6C843AC5E}">
      <dgm:prSet/>
      <dgm:spPr/>
      <dgm:t>
        <a:bodyPr/>
        <a:lstStyle/>
        <a:p>
          <a:endParaRPr lang="ru-RU"/>
        </a:p>
      </dgm:t>
    </dgm:pt>
    <dgm:pt modelId="{FBE77956-C69C-4774-A717-86DEC26864F9}" type="pres">
      <dgm:prSet presAssocID="{AF87E011-EAAF-4ECD-A373-28FC15ABC2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2FCF7-C1A0-4DC8-8222-FE5D78A4C405}" type="pres">
      <dgm:prSet presAssocID="{037B19B0-074E-4595-95E5-F80BC363A6EC}" presName="parentText" presStyleLbl="node1" presStyleIdx="0" presStyleCnt="1" custLinFactNeighborX="-647" custLinFactNeighborY="-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53E28-524D-463B-98A0-DAD6C843AC5E}" srcId="{AF87E011-EAAF-4ECD-A373-28FC15ABC292}" destId="{037B19B0-074E-4595-95E5-F80BC363A6EC}" srcOrd="0" destOrd="0" parTransId="{BED065E8-8D70-4596-ABF4-7131ABA86873}" sibTransId="{D0FC6C4F-F847-4844-9992-CA52219C85FA}"/>
    <dgm:cxn modelId="{55A03EFE-ECDE-4A53-9758-E7C516CF1B42}" type="presOf" srcId="{AF87E011-EAAF-4ECD-A373-28FC15ABC292}" destId="{FBE77956-C69C-4774-A717-86DEC26864F9}" srcOrd="0" destOrd="0" presId="urn:microsoft.com/office/officeart/2005/8/layout/vList2"/>
    <dgm:cxn modelId="{C15CC24D-B6F4-44B3-B257-7AE3C6481953}" type="presOf" srcId="{037B19B0-074E-4595-95E5-F80BC363A6EC}" destId="{69B2FCF7-C1A0-4DC8-8222-FE5D78A4C405}" srcOrd="0" destOrd="0" presId="urn:microsoft.com/office/officeart/2005/8/layout/vList2"/>
    <dgm:cxn modelId="{896E2B3C-3B43-46AD-A982-1BBB23F79CCA}" type="presParOf" srcId="{FBE77956-C69C-4774-A717-86DEC26864F9}" destId="{69B2FCF7-C1A0-4DC8-8222-FE5D78A4C405}" srcOrd="0" destOrd="0" presId="urn:microsoft.com/office/officeart/2005/8/layout/vList2"/>
  </dgm:cxnLst>
  <dgm:bg>
    <a:solidFill>
      <a:srgbClr val="F65E64"/>
    </a:solidFill>
    <a:effectLst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1EBE2CB-03BE-469A-AEE8-E430793FC6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2CECFC-8DF2-41F7-A39A-33C236028D3A}">
      <dgm:prSet custT="1"/>
      <dgm:spPr>
        <a:noFill/>
      </dgm:spPr>
      <dgm:t>
        <a:bodyPr/>
        <a:lstStyle/>
        <a:p>
          <a:pPr rtl="0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Представим, что план жулика сработал, и ваша переписка перешла в социальную сеть, где никакие ссылки уже не блокируются. Там вам покажут липовые фотографии смартфона, где невооруженным глазом виден </a:t>
          </a:r>
          <a:r>
            <a:rPr lang="ru-RU" sz="1100" dirty="0" err="1" smtClean="0">
              <a:solidFill>
                <a:schemeClr val="tx1"/>
              </a:solidFill>
            </a:rPr>
            <a:t>Фотошоп</a:t>
          </a:r>
          <a:r>
            <a:rPr lang="ru-RU" sz="1100" dirty="0" smtClean="0">
              <a:solidFill>
                <a:schemeClr val="tx1"/>
              </a:solidFill>
            </a:rPr>
            <a:t> (фото обычно взяты с других досок объявлений, обрезаны и отредактированы). Ну а дальше вас попросят оплатить доставку телефона.</a:t>
          </a:r>
          <a:endParaRPr lang="ru-RU" sz="1100" dirty="0">
            <a:solidFill>
              <a:schemeClr val="tx1"/>
            </a:solidFill>
          </a:endParaRPr>
        </a:p>
      </dgm:t>
    </dgm:pt>
    <dgm:pt modelId="{B51D89FB-328C-4B2F-96B1-AE006389713A}" type="parTrans" cxnId="{022143B8-6699-4D91-9633-48CC5F57D392}">
      <dgm:prSet/>
      <dgm:spPr/>
      <dgm:t>
        <a:bodyPr/>
        <a:lstStyle/>
        <a:p>
          <a:endParaRPr lang="ru-RU"/>
        </a:p>
      </dgm:t>
    </dgm:pt>
    <dgm:pt modelId="{EB0D6491-E749-4B4F-9C8F-E2084BB94D15}" type="sibTrans" cxnId="{022143B8-6699-4D91-9633-48CC5F57D392}">
      <dgm:prSet/>
      <dgm:spPr/>
      <dgm:t>
        <a:bodyPr/>
        <a:lstStyle/>
        <a:p>
          <a:endParaRPr lang="ru-RU"/>
        </a:p>
      </dgm:t>
    </dgm:pt>
    <dgm:pt modelId="{A29C1800-579B-418F-8656-9B71208EEDBF}" type="pres">
      <dgm:prSet presAssocID="{21EBE2CB-03BE-469A-AEE8-E430793FC6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08AFDB-AE2E-4DE0-9ADF-F4317016FA0E}" type="pres">
      <dgm:prSet presAssocID="{712CECFC-8DF2-41F7-A39A-33C236028D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143B8-6699-4D91-9633-48CC5F57D392}" srcId="{21EBE2CB-03BE-469A-AEE8-E430793FC65C}" destId="{712CECFC-8DF2-41F7-A39A-33C236028D3A}" srcOrd="0" destOrd="0" parTransId="{B51D89FB-328C-4B2F-96B1-AE006389713A}" sibTransId="{EB0D6491-E749-4B4F-9C8F-E2084BB94D15}"/>
    <dgm:cxn modelId="{91B100DB-DE9A-4177-80B1-A9BB6ADA5659}" type="presOf" srcId="{712CECFC-8DF2-41F7-A39A-33C236028D3A}" destId="{6F08AFDB-AE2E-4DE0-9ADF-F4317016FA0E}" srcOrd="0" destOrd="0" presId="urn:microsoft.com/office/officeart/2005/8/layout/vList2"/>
    <dgm:cxn modelId="{A03F13BD-D271-4A20-B40E-FF77ECDF16EB}" type="presOf" srcId="{21EBE2CB-03BE-469A-AEE8-E430793FC65C}" destId="{A29C1800-579B-418F-8656-9B71208EEDBF}" srcOrd="0" destOrd="0" presId="urn:microsoft.com/office/officeart/2005/8/layout/vList2"/>
    <dgm:cxn modelId="{5842158B-6F2D-4B3A-BDA9-DE99BC9372F8}" type="presParOf" srcId="{A29C1800-579B-418F-8656-9B71208EEDBF}" destId="{6F08AFDB-AE2E-4DE0-9ADF-F4317016FA0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8D1179B-2D93-453C-BD5D-AA23682B1E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53746-A67F-4892-9F35-814D08CF6C18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Тут и начинается все самое интересное, но не для вас. Мошенник присылает ссылку на </a:t>
          </a:r>
          <a:r>
            <a:rPr lang="ru-RU" sz="1100" dirty="0" err="1" smtClean="0">
              <a:solidFill>
                <a:schemeClr val="tx1"/>
              </a:solidFill>
            </a:rPr>
            <a:t>фишинговый</a:t>
          </a:r>
          <a:r>
            <a:rPr lang="ru-RU" sz="1100" dirty="0" smtClean="0">
              <a:solidFill>
                <a:schemeClr val="tx1"/>
              </a:solidFill>
            </a:rPr>
            <a:t> сайт, внешне выполненный как Авито. Адрес </a:t>
          </a:r>
          <a:r>
            <a:rPr lang="ru-RU" sz="1100" dirty="0" err="1" smtClean="0">
              <a:solidFill>
                <a:schemeClr val="tx1"/>
              </a:solidFill>
            </a:rPr>
            <a:t>фейкового</a:t>
          </a:r>
          <a:r>
            <a:rPr lang="ru-RU" sz="1100" dirty="0" smtClean="0">
              <a:solidFill>
                <a:schemeClr val="tx1"/>
              </a:solidFill>
            </a:rPr>
            <a:t> сайта будет отличаться, но покупатель, конечно же, не заметит эту неброскую деталь. </a:t>
          </a:r>
        </a:p>
        <a:p>
          <a:pPr rtl="0"/>
          <a:r>
            <a:rPr lang="ru-RU" sz="1100" dirty="0" smtClean="0">
              <a:solidFill>
                <a:schemeClr val="tx1"/>
              </a:solidFill>
            </a:rPr>
            <a:t>Для оплаты вы укажете все данные своей банковской карты, нажмете ввод – и все. Ваша карта скомпрометирована, и мошенник быстро спишет с нее деньги.</a:t>
          </a:r>
          <a:endParaRPr lang="ru-RU" sz="1100" dirty="0">
            <a:solidFill>
              <a:schemeClr val="tx1"/>
            </a:solidFill>
          </a:endParaRPr>
        </a:p>
      </dgm:t>
    </dgm:pt>
    <dgm:pt modelId="{71CAAD1D-5D18-46E2-B69B-99D5845AA9BD}" type="parTrans" cxnId="{9F7A7F32-9B54-41F7-B4FC-E0969C2A5DFF}">
      <dgm:prSet/>
      <dgm:spPr/>
      <dgm:t>
        <a:bodyPr/>
        <a:lstStyle/>
        <a:p>
          <a:endParaRPr lang="ru-RU"/>
        </a:p>
      </dgm:t>
    </dgm:pt>
    <dgm:pt modelId="{06164144-9324-4666-82D9-41961413106D}" type="sibTrans" cxnId="{9F7A7F32-9B54-41F7-B4FC-E0969C2A5DFF}">
      <dgm:prSet/>
      <dgm:spPr/>
      <dgm:t>
        <a:bodyPr/>
        <a:lstStyle/>
        <a:p>
          <a:endParaRPr lang="ru-RU"/>
        </a:p>
      </dgm:t>
    </dgm:pt>
    <dgm:pt modelId="{55BC5209-B57F-41CF-8660-5557AE71D967}" type="pres">
      <dgm:prSet presAssocID="{B8D1179B-2D93-453C-BD5D-AA23682B1E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AE966-5358-464A-88DE-DA3034772640}" type="pres">
      <dgm:prSet presAssocID="{BED53746-A67F-4892-9F35-814D08CF6C18}" presName="parentText" presStyleLbl="node1" presStyleIdx="0" presStyleCnt="1" custScaleY="107028" custLinFactNeighborX="2985" custLinFactNeighborY="-142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A7F32-9B54-41F7-B4FC-E0969C2A5DFF}" srcId="{B8D1179B-2D93-453C-BD5D-AA23682B1E92}" destId="{BED53746-A67F-4892-9F35-814D08CF6C18}" srcOrd="0" destOrd="0" parTransId="{71CAAD1D-5D18-46E2-B69B-99D5845AA9BD}" sibTransId="{06164144-9324-4666-82D9-41961413106D}"/>
    <dgm:cxn modelId="{14B7DEC9-E08A-4C29-93ED-A8841FB2FB68}" type="presOf" srcId="{BED53746-A67F-4892-9F35-814D08CF6C18}" destId="{5E9AE966-5358-464A-88DE-DA3034772640}" srcOrd="0" destOrd="0" presId="urn:microsoft.com/office/officeart/2005/8/layout/vList2"/>
    <dgm:cxn modelId="{AD9F301D-1503-42A7-A966-95F0FDEADEB3}" type="presOf" srcId="{B8D1179B-2D93-453C-BD5D-AA23682B1E92}" destId="{55BC5209-B57F-41CF-8660-5557AE71D967}" srcOrd="0" destOrd="0" presId="urn:microsoft.com/office/officeart/2005/8/layout/vList2"/>
    <dgm:cxn modelId="{8C40D3DC-7517-4CB0-AE73-2B0A08596E12}" type="presParOf" srcId="{55BC5209-B57F-41CF-8660-5557AE71D967}" destId="{5E9AE966-5358-464A-88DE-DA30347726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5FADE2-00D0-4C26-9CD3-DD1EA7263FB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96E39-716B-4405-A329-5CAEA2A8515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Мошенники на Авито и доставках</a:t>
          </a:r>
          <a:endParaRPr lang="ru-RU" sz="1600" dirty="0"/>
        </a:p>
      </dgm:t>
    </dgm:pt>
    <dgm:pt modelId="{9F0B303F-2018-4597-B711-E9FBA4CB0D24}" type="parTrans" cxnId="{3559DEE5-1646-4CF6-8663-E515AF06EAC7}">
      <dgm:prSet/>
      <dgm:spPr/>
      <dgm:t>
        <a:bodyPr/>
        <a:lstStyle/>
        <a:p>
          <a:endParaRPr lang="ru-RU"/>
        </a:p>
      </dgm:t>
    </dgm:pt>
    <dgm:pt modelId="{0F54A991-0364-471E-8DF7-530B3F7F1EC2}" type="sibTrans" cxnId="{3559DEE5-1646-4CF6-8663-E515AF06EAC7}">
      <dgm:prSet/>
      <dgm:spPr/>
      <dgm:t>
        <a:bodyPr/>
        <a:lstStyle/>
        <a:p>
          <a:endParaRPr lang="ru-RU"/>
        </a:p>
      </dgm:t>
    </dgm:pt>
    <dgm:pt modelId="{B00CDEC6-C7ED-4EAF-AA3E-45F9226C9348}" type="pres">
      <dgm:prSet presAssocID="{F85FADE2-00D0-4C26-9CD3-DD1EA7263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2E505-6BBA-4A3E-BC87-0BD37035A6CB}" type="pres">
      <dgm:prSet presAssocID="{91696E39-716B-4405-A329-5CAEA2A85150}" presName="parentText" presStyleLbl="node1" presStyleIdx="0" presStyleCnt="1" custLinFactNeighborY="-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E5590-88A1-427D-BCC6-0066F7A75650}" type="presOf" srcId="{91696E39-716B-4405-A329-5CAEA2A85150}" destId="{7D62E505-6BBA-4A3E-BC87-0BD37035A6CB}" srcOrd="0" destOrd="0" presId="urn:microsoft.com/office/officeart/2005/8/layout/vList2"/>
    <dgm:cxn modelId="{3559DEE5-1646-4CF6-8663-E515AF06EAC7}" srcId="{F85FADE2-00D0-4C26-9CD3-DD1EA7263FB8}" destId="{91696E39-716B-4405-A329-5CAEA2A85150}" srcOrd="0" destOrd="0" parTransId="{9F0B303F-2018-4597-B711-E9FBA4CB0D24}" sibTransId="{0F54A991-0364-471E-8DF7-530B3F7F1EC2}"/>
    <dgm:cxn modelId="{DF2840A0-3C1A-40B4-8C86-EEBBCB495627}" type="presOf" srcId="{F85FADE2-00D0-4C26-9CD3-DD1EA7263FB8}" destId="{B00CDEC6-C7ED-4EAF-AA3E-45F9226C9348}" srcOrd="0" destOrd="0" presId="urn:microsoft.com/office/officeart/2005/8/layout/vList2"/>
    <dgm:cxn modelId="{42AA8F6B-AB0D-4223-BBDA-267613295646}" type="presParOf" srcId="{B00CDEC6-C7ED-4EAF-AA3E-45F9226C9348}" destId="{7D62E505-6BBA-4A3E-BC87-0BD37035A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0A5EE65-545D-422B-9F2E-B7D992B01D4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6E553-E551-47AF-B157-0ECF93B7AC8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b="1" dirty="0" smtClean="0"/>
            <a:t>Как не стать жертвой развода на Авито</a:t>
          </a:r>
          <a:r>
            <a:rPr lang="ru-RU" sz="2200" b="1" dirty="0" smtClean="0"/>
            <a:t>:</a:t>
          </a:r>
          <a:endParaRPr lang="ru-RU" sz="2200" dirty="0"/>
        </a:p>
      </dgm:t>
    </dgm:pt>
    <dgm:pt modelId="{5D436D63-730D-409E-89A5-22273ECB7F5F}" type="parTrans" cxnId="{CB4E86C4-8280-4F37-9788-BA438C96376C}">
      <dgm:prSet/>
      <dgm:spPr/>
      <dgm:t>
        <a:bodyPr/>
        <a:lstStyle/>
        <a:p>
          <a:endParaRPr lang="ru-RU"/>
        </a:p>
      </dgm:t>
    </dgm:pt>
    <dgm:pt modelId="{BDAA612F-A527-4678-AA76-2D29845976CB}" type="sibTrans" cxnId="{CB4E86C4-8280-4F37-9788-BA438C96376C}">
      <dgm:prSet/>
      <dgm:spPr/>
      <dgm:t>
        <a:bodyPr/>
        <a:lstStyle/>
        <a:p>
          <a:endParaRPr lang="ru-RU"/>
        </a:p>
      </dgm:t>
    </dgm:pt>
    <dgm:pt modelId="{8DD881BF-40E2-4576-ACE7-30FD7DB1433A}" type="pres">
      <dgm:prSet presAssocID="{90A5EE65-545D-422B-9F2E-B7D992B01D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E2EAE1-0ED3-4934-BA0B-1AAC91210ABD}" type="pres">
      <dgm:prSet presAssocID="{CE56E553-E551-47AF-B157-0ECF93B7AC8D}" presName="parentText" presStyleLbl="node1" presStyleIdx="0" presStyleCnt="1" custLinFactNeighborX="-65000" custLinFactNeighborY="71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B37547-F854-4747-BC59-4C257236D503}" type="presOf" srcId="{CE56E553-E551-47AF-B157-0ECF93B7AC8D}" destId="{6DE2EAE1-0ED3-4934-BA0B-1AAC91210ABD}" srcOrd="0" destOrd="0" presId="urn:microsoft.com/office/officeart/2005/8/layout/vList2"/>
    <dgm:cxn modelId="{B9B5002E-4AE7-4601-BCBC-D66DC4F9B183}" type="presOf" srcId="{90A5EE65-545D-422B-9F2E-B7D992B01D44}" destId="{8DD881BF-40E2-4576-ACE7-30FD7DB1433A}" srcOrd="0" destOrd="0" presId="urn:microsoft.com/office/officeart/2005/8/layout/vList2"/>
    <dgm:cxn modelId="{CB4E86C4-8280-4F37-9788-BA438C96376C}" srcId="{90A5EE65-545D-422B-9F2E-B7D992B01D44}" destId="{CE56E553-E551-47AF-B157-0ECF93B7AC8D}" srcOrd="0" destOrd="0" parTransId="{5D436D63-730D-409E-89A5-22273ECB7F5F}" sibTransId="{BDAA612F-A527-4678-AA76-2D29845976CB}"/>
    <dgm:cxn modelId="{5F3262E5-6744-4F79-B00C-35B4598AE55E}" type="presParOf" srcId="{8DD881BF-40E2-4576-ACE7-30FD7DB1433A}" destId="{6DE2EAE1-0ED3-4934-BA0B-1AAC91210AB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918D899-F35E-43C8-9FBC-F2141CD3203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9506B8-B33B-45EC-995D-D027A7D9E715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smtClean="0"/>
            <a:t>читайте информацию в разделе </a:t>
          </a:r>
          <a:r>
            <a:rPr lang="ru-RU" b="1" smtClean="0"/>
            <a:t>безопасность при заключении сделок</a:t>
          </a:r>
          <a:r>
            <a:rPr lang="ru-RU" smtClean="0"/>
            <a:t>;</a:t>
          </a:r>
          <a:endParaRPr lang="ru-RU"/>
        </a:p>
      </dgm:t>
    </dgm:pt>
    <dgm:pt modelId="{5D1EE187-B5D9-41DF-9A22-D70157E9AD95}" type="parTrans" cxnId="{1DEA7D69-75A5-4357-9635-980CAD165CCD}">
      <dgm:prSet/>
      <dgm:spPr/>
      <dgm:t>
        <a:bodyPr/>
        <a:lstStyle/>
        <a:p>
          <a:endParaRPr lang="ru-RU"/>
        </a:p>
      </dgm:t>
    </dgm:pt>
    <dgm:pt modelId="{266798CE-C895-467F-AA13-92F277294619}" type="sibTrans" cxnId="{1DEA7D69-75A5-4357-9635-980CAD165CCD}">
      <dgm:prSet/>
      <dgm:spPr/>
      <dgm:t>
        <a:bodyPr/>
        <a:lstStyle/>
        <a:p>
          <a:endParaRPr lang="ru-RU"/>
        </a:p>
      </dgm:t>
    </dgm:pt>
    <dgm:pt modelId="{BC6C9B85-1168-445F-B14D-6060F22635D7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smtClean="0"/>
            <a:t>не переходите на сторонние ссылки;</a:t>
          </a:r>
          <a:endParaRPr lang="ru-RU"/>
        </a:p>
      </dgm:t>
    </dgm:pt>
    <dgm:pt modelId="{E6595982-37F4-40FE-BF3B-0D0A23E0C42A}" type="parTrans" cxnId="{99FAFACD-E152-42AD-8865-1BC6B2F56803}">
      <dgm:prSet/>
      <dgm:spPr/>
      <dgm:t>
        <a:bodyPr/>
        <a:lstStyle/>
        <a:p>
          <a:endParaRPr lang="ru-RU"/>
        </a:p>
      </dgm:t>
    </dgm:pt>
    <dgm:pt modelId="{D37EB77C-8501-4297-AFB1-F3DF3BC592D1}" type="sibTrans" cxnId="{99FAFACD-E152-42AD-8865-1BC6B2F56803}">
      <dgm:prSet/>
      <dgm:spPr/>
      <dgm:t>
        <a:bodyPr/>
        <a:lstStyle/>
        <a:p>
          <a:endParaRPr lang="ru-RU"/>
        </a:p>
      </dgm:t>
    </dgm:pt>
    <dgm:pt modelId="{DA812254-E0B0-41F4-B0B9-2B4E54A6B2C2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smtClean="0"/>
            <a:t>работайте с официальным сайтом Авито;</a:t>
          </a:r>
          <a:endParaRPr lang="ru-RU"/>
        </a:p>
      </dgm:t>
    </dgm:pt>
    <dgm:pt modelId="{961E70A2-741C-41CB-967D-AE07E31E3EFC}" type="parTrans" cxnId="{83870BE1-279E-4217-B5C1-CD0CE7E24050}">
      <dgm:prSet/>
      <dgm:spPr/>
      <dgm:t>
        <a:bodyPr/>
        <a:lstStyle/>
        <a:p>
          <a:endParaRPr lang="ru-RU"/>
        </a:p>
      </dgm:t>
    </dgm:pt>
    <dgm:pt modelId="{67915C7A-B7AF-474B-BBCE-A576FF76905A}" type="sibTrans" cxnId="{83870BE1-279E-4217-B5C1-CD0CE7E24050}">
      <dgm:prSet/>
      <dgm:spPr/>
      <dgm:t>
        <a:bodyPr/>
        <a:lstStyle/>
        <a:p>
          <a:endParaRPr lang="ru-RU"/>
        </a:p>
      </dgm:t>
    </dgm:pt>
    <dgm:pt modelId="{DE1212F6-712A-4B74-9815-5B22C4994723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smtClean="0"/>
            <a:t>общайтесь через внутренний чат сайта;</a:t>
          </a:r>
          <a:endParaRPr lang="ru-RU"/>
        </a:p>
      </dgm:t>
    </dgm:pt>
    <dgm:pt modelId="{563905EF-A24D-4267-8CF8-63C79665A572}" type="parTrans" cxnId="{AD1784FB-7DEF-4FE1-A3B9-80C7F2710B61}">
      <dgm:prSet/>
      <dgm:spPr/>
      <dgm:t>
        <a:bodyPr/>
        <a:lstStyle/>
        <a:p>
          <a:endParaRPr lang="ru-RU"/>
        </a:p>
      </dgm:t>
    </dgm:pt>
    <dgm:pt modelId="{444EA702-7F70-4309-905E-4115918EF627}" type="sibTrans" cxnId="{AD1784FB-7DEF-4FE1-A3B9-80C7F2710B61}">
      <dgm:prSet/>
      <dgm:spPr/>
      <dgm:t>
        <a:bodyPr/>
        <a:lstStyle/>
        <a:p>
          <a:endParaRPr lang="ru-RU"/>
        </a:p>
      </dgm:t>
    </dgm:pt>
    <dgm:pt modelId="{487649BD-26E8-49FD-BA24-0733CC21D951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dirty="0" smtClean="0"/>
            <a:t>обращайте внимание на адресную строку, она должна содержать только такие символы: </a:t>
          </a:r>
          <a:r>
            <a:rPr lang="ru-RU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www.avito.ru</a:t>
          </a:r>
          <a:r>
            <a:rPr lang="ru-RU" dirty="0" smtClean="0">
              <a:solidFill>
                <a:schemeClr val="bg1"/>
              </a:solidFill>
            </a:rPr>
            <a:t>;</a:t>
          </a:r>
          <a:endParaRPr lang="ru-RU" dirty="0">
            <a:solidFill>
              <a:schemeClr val="bg1"/>
            </a:solidFill>
          </a:endParaRPr>
        </a:p>
      </dgm:t>
    </dgm:pt>
    <dgm:pt modelId="{C8C6953D-0083-4D1D-A221-300A1CC1D2E8}" type="parTrans" cxnId="{F88733B7-5EA8-44F7-9217-C975D73E831E}">
      <dgm:prSet/>
      <dgm:spPr/>
      <dgm:t>
        <a:bodyPr/>
        <a:lstStyle/>
        <a:p>
          <a:endParaRPr lang="ru-RU"/>
        </a:p>
      </dgm:t>
    </dgm:pt>
    <dgm:pt modelId="{8FF76660-C95C-4CAD-99B5-786BBD9B0207}" type="sibTrans" cxnId="{F88733B7-5EA8-44F7-9217-C975D73E831E}">
      <dgm:prSet/>
      <dgm:spPr/>
      <dgm:t>
        <a:bodyPr/>
        <a:lstStyle/>
        <a:p>
          <a:endParaRPr lang="ru-RU"/>
        </a:p>
      </dgm:t>
    </dgm:pt>
    <dgm:pt modelId="{B52CBACB-CE48-4AC0-B38D-1415E5989C4D}">
      <dgm:prSet/>
      <dgm:spPr>
        <a:solidFill>
          <a:srgbClr val="038C73"/>
        </a:solidFill>
      </dgm:spPr>
      <dgm:t>
        <a:bodyPr/>
        <a:lstStyle/>
        <a:p>
          <a:pPr rtl="0"/>
          <a:r>
            <a:rPr lang="ru-RU" smtClean="0"/>
            <a:t>Жалуйтесь на подозрительные объявления, особенно когда вы убеждены, что вас хотят развести.</a:t>
          </a:r>
          <a:endParaRPr lang="ru-RU"/>
        </a:p>
      </dgm:t>
    </dgm:pt>
    <dgm:pt modelId="{5C38A3F2-99E3-4D14-92C3-621A959BC9D9}" type="parTrans" cxnId="{ADE553B6-804B-4AD3-87B7-14EBDBA8504F}">
      <dgm:prSet/>
      <dgm:spPr/>
      <dgm:t>
        <a:bodyPr/>
        <a:lstStyle/>
        <a:p>
          <a:endParaRPr lang="ru-RU"/>
        </a:p>
      </dgm:t>
    </dgm:pt>
    <dgm:pt modelId="{B4C60563-6B26-4A2F-8918-BAE26973D604}" type="sibTrans" cxnId="{ADE553B6-804B-4AD3-87B7-14EBDBA8504F}">
      <dgm:prSet/>
      <dgm:spPr/>
      <dgm:t>
        <a:bodyPr/>
        <a:lstStyle/>
        <a:p>
          <a:endParaRPr lang="ru-RU"/>
        </a:p>
      </dgm:t>
    </dgm:pt>
    <dgm:pt modelId="{596F89B2-E5D4-4705-8227-348379B0C679}" type="pres">
      <dgm:prSet presAssocID="{8918D899-F35E-43C8-9FBC-F2141CD320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C1E46-D757-4338-81F6-9F602AF29FED}" type="pres">
      <dgm:prSet presAssocID="{EC9506B8-B33B-45EC-995D-D027A7D9E715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061FB-19AF-4DD8-81C2-1CF612D60C12}" type="pres">
      <dgm:prSet presAssocID="{266798CE-C895-467F-AA13-92F277294619}" presName="spacer" presStyleCnt="0"/>
      <dgm:spPr/>
    </dgm:pt>
    <dgm:pt modelId="{4DEAF4CC-B562-4AC2-95A2-CA47A5B54BD6}" type="pres">
      <dgm:prSet presAssocID="{BC6C9B85-1168-445F-B14D-6060F22635D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9F9C-1173-41AD-8E9A-B086C8FF9EA0}" type="pres">
      <dgm:prSet presAssocID="{D37EB77C-8501-4297-AFB1-F3DF3BC592D1}" presName="spacer" presStyleCnt="0"/>
      <dgm:spPr/>
    </dgm:pt>
    <dgm:pt modelId="{6D2856FC-0881-4B15-86BC-4DDC35EB203F}" type="pres">
      <dgm:prSet presAssocID="{DA812254-E0B0-41F4-B0B9-2B4E54A6B2C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3764-F1B4-47AB-B97A-C3707359944F}" type="pres">
      <dgm:prSet presAssocID="{67915C7A-B7AF-474B-BBCE-A576FF76905A}" presName="spacer" presStyleCnt="0"/>
      <dgm:spPr/>
    </dgm:pt>
    <dgm:pt modelId="{277DDD5B-E8EF-43AF-B40D-A84783951809}" type="pres">
      <dgm:prSet presAssocID="{DE1212F6-712A-4B74-9815-5B22C499472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488A6-0885-448D-80CB-4FED491EA064}" type="pres">
      <dgm:prSet presAssocID="{444EA702-7F70-4309-905E-4115918EF627}" presName="spacer" presStyleCnt="0"/>
      <dgm:spPr/>
    </dgm:pt>
    <dgm:pt modelId="{EF2B6127-42AE-41AD-8CC0-5224C164E1A3}" type="pres">
      <dgm:prSet presAssocID="{487649BD-26E8-49FD-BA24-0733CC21D95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0C9971-5FD8-4D63-AF27-05EF85C44289}" type="pres">
      <dgm:prSet presAssocID="{8FF76660-C95C-4CAD-99B5-786BBD9B0207}" presName="spacer" presStyleCnt="0"/>
      <dgm:spPr/>
    </dgm:pt>
    <dgm:pt modelId="{D5423348-7FAA-46F0-9836-E03839747338}" type="pres">
      <dgm:prSet presAssocID="{B52CBACB-CE48-4AC0-B38D-1415E5989C4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EA7D69-75A5-4357-9635-980CAD165CCD}" srcId="{8918D899-F35E-43C8-9FBC-F2141CD3203C}" destId="{EC9506B8-B33B-45EC-995D-D027A7D9E715}" srcOrd="0" destOrd="0" parTransId="{5D1EE187-B5D9-41DF-9A22-D70157E9AD95}" sibTransId="{266798CE-C895-467F-AA13-92F277294619}"/>
    <dgm:cxn modelId="{9CE11D6A-795F-437C-B02C-4360CAD02C2E}" type="presOf" srcId="{BC6C9B85-1168-445F-B14D-6060F22635D7}" destId="{4DEAF4CC-B562-4AC2-95A2-CA47A5B54BD6}" srcOrd="0" destOrd="0" presId="urn:microsoft.com/office/officeart/2005/8/layout/vList2"/>
    <dgm:cxn modelId="{B258CF1A-AD22-447A-A347-FADEE73BC9CC}" type="presOf" srcId="{B52CBACB-CE48-4AC0-B38D-1415E5989C4D}" destId="{D5423348-7FAA-46F0-9836-E03839747338}" srcOrd="0" destOrd="0" presId="urn:microsoft.com/office/officeart/2005/8/layout/vList2"/>
    <dgm:cxn modelId="{EC37671E-015E-491D-951F-CF3021DCD2A6}" type="presOf" srcId="{8918D899-F35E-43C8-9FBC-F2141CD3203C}" destId="{596F89B2-E5D4-4705-8227-348379B0C679}" srcOrd="0" destOrd="0" presId="urn:microsoft.com/office/officeart/2005/8/layout/vList2"/>
    <dgm:cxn modelId="{A2CB4821-A815-4DBF-9321-F06C9C4FBC3E}" type="presOf" srcId="{DE1212F6-712A-4B74-9815-5B22C4994723}" destId="{277DDD5B-E8EF-43AF-B40D-A84783951809}" srcOrd="0" destOrd="0" presId="urn:microsoft.com/office/officeart/2005/8/layout/vList2"/>
    <dgm:cxn modelId="{F88733B7-5EA8-44F7-9217-C975D73E831E}" srcId="{8918D899-F35E-43C8-9FBC-F2141CD3203C}" destId="{487649BD-26E8-49FD-BA24-0733CC21D951}" srcOrd="4" destOrd="0" parTransId="{C8C6953D-0083-4D1D-A221-300A1CC1D2E8}" sibTransId="{8FF76660-C95C-4CAD-99B5-786BBD9B0207}"/>
    <dgm:cxn modelId="{20A0ECEC-9555-4396-AB40-D79B608C39F7}" type="presOf" srcId="{DA812254-E0B0-41F4-B0B9-2B4E54A6B2C2}" destId="{6D2856FC-0881-4B15-86BC-4DDC35EB203F}" srcOrd="0" destOrd="0" presId="urn:microsoft.com/office/officeart/2005/8/layout/vList2"/>
    <dgm:cxn modelId="{ADE553B6-804B-4AD3-87B7-14EBDBA8504F}" srcId="{8918D899-F35E-43C8-9FBC-F2141CD3203C}" destId="{B52CBACB-CE48-4AC0-B38D-1415E5989C4D}" srcOrd="5" destOrd="0" parTransId="{5C38A3F2-99E3-4D14-92C3-621A959BC9D9}" sibTransId="{B4C60563-6B26-4A2F-8918-BAE26973D604}"/>
    <dgm:cxn modelId="{A2125908-C775-4875-A953-CA38FECCD9AA}" type="presOf" srcId="{487649BD-26E8-49FD-BA24-0733CC21D951}" destId="{EF2B6127-42AE-41AD-8CC0-5224C164E1A3}" srcOrd="0" destOrd="0" presId="urn:microsoft.com/office/officeart/2005/8/layout/vList2"/>
    <dgm:cxn modelId="{AD1784FB-7DEF-4FE1-A3B9-80C7F2710B61}" srcId="{8918D899-F35E-43C8-9FBC-F2141CD3203C}" destId="{DE1212F6-712A-4B74-9815-5B22C4994723}" srcOrd="3" destOrd="0" parTransId="{563905EF-A24D-4267-8CF8-63C79665A572}" sibTransId="{444EA702-7F70-4309-905E-4115918EF627}"/>
    <dgm:cxn modelId="{6692173B-7B26-4971-8411-55D328335B0B}" type="presOf" srcId="{EC9506B8-B33B-45EC-995D-D027A7D9E715}" destId="{CCAC1E46-D757-4338-81F6-9F602AF29FED}" srcOrd="0" destOrd="0" presId="urn:microsoft.com/office/officeart/2005/8/layout/vList2"/>
    <dgm:cxn modelId="{83870BE1-279E-4217-B5C1-CD0CE7E24050}" srcId="{8918D899-F35E-43C8-9FBC-F2141CD3203C}" destId="{DA812254-E0B0-41F4-B0B9-2B4E54A6B2C2}" srcOrd="2" destOrd="0" parTransId="{961E70A2-741C-41CB-967D-AE07E31E3EFC}" sibTransId="{67915C7A-B7AF-474B-BBCE-A576FF76905A}"/>
    <dgm:cxn modelId="{99FAFACD-E152-42AD-8865-1BC6B2F56803}" srcId="{8918D899-F35E-43C8-9FBC-F2141CD3203C}" destId="{BC6C9B85-1168-445F-B14D-6060F22635D7}" srcOrd="1" destOrd="0" parTransId="{E6595982-37F4-40FE-BF3B-0D0A23E0C42A}" sibTransId="{D37EB77C-8501-4297-AFB1-F3DF3BC592D1}"/>
    <dgm:cxn modelId="{B8F52F79-3FDB-4B08-82C8-62A243219A15}" type="presParOf" srcId="{596F89B2-E5D4-4705-8227-348379B0C679}" destId="{CCAC1E46-D757-4338-81F6-9F602AF29FED}" srcOrd="0" destOrd="0" presId="urn:microsoft.com/office/officeart/2005/8/layout/vList2"/>
    <dgm:cxn modelId="{282B18C6-78BF-43BF-9A46-97351087E192}" type="presParOf" srcId="{596F89B2-E5D4-4705-8227-348379B0C679}" destId="{DAA061FB-19AF-4DD8-81C2-1CF612D60C12}" srcOrd="1" destOrd="0" presId="urn:microsoft.com/office/officeart/2005/8/layout/vList2"/>
    <dgm:cxn modelId="{5910FA93-76E6-4A34-82A5-FB7932261BD0}" type="presParOf" srcId="{596F89B2-E5D4-4705-8227-348379B0C679}" destId="{4DEAF4CC-B562-4AC2-95A2-CA47A5B54BD6}" srcOrd="2" destOrd="0" presId="urn:microsoft.com/office/officeart/2005/8/layout/vList2"/>
    <dgm:cxn modelId="{088645FF-5E24-4149-BF75-F51804DF41AD}" type="presParOf" srcId="{596F89B2-E5D4-4705-8227-348379B0C679}" destId="{F2D59F9C-1173-41AD-8E9A-B086C8FF9EA0}" srcOrd="3" destOrd="0" presId="urn:microsoft.com/office/officeart/2005/8/layout/vList2"/>
    <dgm:cxn modelId="{DD663FF2-D4A3-4AFE-AF5E-95D038AE3EED}" type="presParOf" srcId="{596F89B2-E5D4-4705-8227-348379B0C679}" destId="{6D2856FC-0881-4B15-86BC-4DDC35EB203F}" srcOrd="4" destOrd="0" presId="urn:microsoft.com/office/officeart/2005/8/layout/vList2"/>
    <dgm:cxn modelId="{C192FA1A-3207-4936-8D17-86D2C06BD9AC}" type="presParOf" srcId="{596F89B2-E5D4-4705-8227-348379B0C679}" destId="{EBDD3764-F1B4-47AB-B97A-C3707359944F}" srcOrd="5" destOrd="0" presId="urn:microsoft.com/office/officeart/2005/8/layout/vList2"/>
    <dgm:cxn modelId="{FEDDC159-7567-4674-8376-E13915DBAD03}" type="presParOf" srcId="{596F89B2-E5D4-4705-8227-348379B0C679}" destId="{277DDD5B-E8EF-43AF-B40D-A84783951809}" srcOrd="6" destOrd="0" presId="urn:microsoft.com/office/officeart/2005/8/layout/vList2"/>
    <dgm:cxn modelId="{64A3A0F2-A8B2-43F8-AC87-1E019454D7D7}" type="presParOf" srcId="{596F89B2-E5D4-4705-8227-348379B0C679}" destId="{786488A6-0885-448D-80CB-4FED491EA064}" srcOrd="7" destOrd="0" presId="urn:microsoft.com/office/officeart/2005/8/layout/vList2"/>
    <dgm:cxn modelId="{38101642-93FC-411B-86B6-D87E75BCDD5F}" type="presParOf" srcId="{596F89B2-E5D4-4705-8227-348379B0C679}" destId="{EF2B6127-42AE-41AD-8CC0-5224C164E1A3}" srcOrd="8" destOrd="0" presId="urn:microsoft.com/office/officeart/2005/8/layout/vList2"/>
    <dgm:cxn modelId="{6C1273F0-D36A-4D74-97F7-21452AA69B6B}" type="presParOf" srcId="{596F89B2-E5D4-4705-8227-348379B0C679}" destId="{350C9971-5FD8-4D63-AF27-05EF85C44289}" srcOrd="9" destOrd="0" presId="urn:microsoft.com/office/officeart/2005/8/layout/vList2"/>
    <dgm:cxn modelId="{FA95EF08-309D-4FA0-87DD-0FF8469A9639}" type="presParOf" srcId="{596F89B2-E5D4-4705-8227-348379B0C679}" destId="{D5423348-7FAA-46F0-9836-E0383974733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8F61F7A-18BD-465F-A2C0-CEE10C17600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2CA198-52FF-4EAE-9C5F-4FD72DE64F59}">
      <dgm:prSet custT="1"/>
      <dgm:spPr>
        <a:solidFill>
          <a:srgbClr val="F65E64"/>
        </a:solidFill>
      </dgm:spPr>
      <dgm:t>
        <a:bodyPr/>
        <a:lstStyle/>
        <a:p>
          <a:pPr marL="93663" indent="0" rtl="0"/>
          <a:r>
            <a:rPr lang="ru-RU" sz="1400" dirty="0" smtClean="0"/>
            <a:t>Подобных схем множество в разных вариациях. Развести сегодня на слив данных банковской карты не трудно.</a:t>
          </a:r>
          <a:endParaRPr lang="ru-RU" sz="1400" dirty="0"/>
        </a:p>
      </dgm:t>
    </dgm:pt>
    <dgm:pt modelId="{93085266-CE9F-4BE9-B067-41FD5C2872BD}" type="parTrans" cxnId="{6FCCFE2D-1088-4183-A390-8E4A6039028E}">
      <dgm:prSet/>
      <dgm:spPr/>
      <dgm:t>
        <a:bodyPr/>
        <a:lstStyle/>
        <a:p>
          <a:endParaRPr lang="ru-RU"/>
        </a:p>
      </dgm:t>
    </dgm:pt>
    <dgm:pt modelId="{E5C85717-532A-4721-8501-ADA73BA99F68}" type="sibTrans" cxnId="{6FCCFE2D-1088-4183-A390-8E4A6039028E}">
      <dgm:prSet/>
      <dgm:spPr/>
      <dgm:t>
        <a:bodyPr/>
        <a:lstStyle/>
        <a:p>
          <a:endParaRPr lang="ru-RU"/>
        </a:p>
      </dgm:t>
    </dgm:pt>
    <dgm:pt modelId="{F436EEB4-0B73-48EF-AA61-EAF41FCA8975}" type="pres">
      <dgm:prSet presAssocID="{18F61F7A-18BD-465F-A2C0-CEE10C176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8B3D5-9B1C-4A71-A1CF-EA213275BCBE}" type="pres">
      <dgm:prSet presAssocID="{672CA198-52FF-4EAE-9C5F-4FD72DE64F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D81544-5A81-4499-AB17-9B09B0BEC0D2}" type="presOf" srcId="{18F61F7A-18BD-465F-A2C0-CEE10C176000}" destId="{F436EEB4-0B73-48EF-AA61-EAF41FCA8975}" srcOrd="0" destOrd="0" presId="urn:microsoft.com/office/officeart/2005/8/layout/vList2"/>
    <dgm:cxn modelId="{6FCCFE2D-1088-4183-A390-8E4A6039028E}" srcId="{18F61F7A-18BD-465F-A2C0-CEE10C176000}" destId="{672CA198-52FF-4EAE-9C5F-4FD72DE64F59}" srcOrd="0" destOrd="0" parTransId="{93085266-CE9F-4BE9-B067-41FD5C2872BD}" sibTransId="{E5C85717-532A-4721-8501-ADA73BA99F68}"/>
    <dgm:cxn modelId="{77ED98FD-DCB0-496E-8587-F503936DE80B}" type="presOf" srcId="{672CA198-52FF-4EAE-9C5F-4FD72DE64F59}" destId="{43E8B3D5-9B1C-4A71-A1CF-EA213275BCBE}" srcOrd="0" destOrd="0" presId="urn:microsoft.com/office/officeart/2005/8/layout/vList2"/>
    <dgm:cxn modelId="{7E56DD52-9A88-4939-A2D7-DB14C88D1966}" type="presParOf" srcId="{F436EEB4-0B73-48EF-AA61-EAF41FCA8975}" destId="{43E8B3D5-9B1C-4A71-A1CF-EA213275BCBE}" srcOrd="0" destOrd="0" presId="urn:microsoft.com/office/officeart/2005/8/layout/vList2"/>
  </dgm:cxnLst>
  <dgm:bg>
    <a:solidFill>
      <a:srgbClr val="F65E64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90988FA-9CA4-4365-8281-CB2CE2C9B7B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6F137A-F8C1-4E22-958A-4B76BDC1D14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177800" indent="-177800" rtl="0"/>
          <a:r>
            <a:rPr lang="ru-RU" sz="1600" dirty="0" smtClean="0"/>
            <a:t>Реклама ставок на спорт</a:t>
          </a:r>
          <a:endParaRPr lang="ru-RU" sz="1600" dirty="0"/>
        </a:p>
      </dgm:t>
    </dgm:pt>
    <dgm:pt modelId="{14D5A916-5196-42FD-95E4-93EAAC9EC62B}" type="parTrans" cxnId="{F0114E7E-C212-449D-8C2B-F83BBC91D27C}">
      <dgm:prSet/>
      <dgm:spPr/>
      <dgm:t>
        <a:bodyPr/>
        <a:lstStyle/>
        <a:p>
          <a:endParaRPr lang="ru-RU"/>
        </a:p>
      </dgm:t>
    </dgm:pt>
    <dgm:pt modelId="{2D0AFC2C-6EF6-45B2-8C14-FEA310D9E2F8}" type="sibTrans" cxnId="{F0114E7E-C212-449D-8C2B-F83BBC91D27C}">
      <dgm:prSet/>
      <dgm:spPr/>
      <dgm:t>
        <a:bodyPr/>
        <a:lstStyle/>
        <a:p>
          <a:endParaRPr lang="ru-RU"/>
        </a:p>
      </dgm:t>
    </dgm:pt>
    <dgm:pt modelId="{F78090CD-2A2D-4DA6-8161-6FD28E48F804}" type="pres">
      <dgm:prSet presAssocID="{290988FA-9CA4-4365-8281-CB2CE2C9B7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47946B-5A49-40E2-A9C7-B945D9B55B72}" type="pres">
      <dgm:prSet presAssocID="{CD6F137A-F8C1-4E22-958A-4B76BDC1D1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24456-EAE6-40C6-904D-F6F3A330CE09}" type="presOf" srcId="{CD6F137A-F8C1-4E22-958A-4B76BDC1D14E}" destId="{D447946B-5A49-40E2-A9C7-B945D9B55B72}" srcOrd="0" destOrd="0" presId="urn:microsoft.com/office/officeart/2005/8/layout/vList2"/>
    <dgm:cxn modelId="{9CB51B8C-037D-457C-A668-F5A7913CF57A}" type="presOf" srcId="{290988FA-9CA4-4365-8281-CB2CE2C9B7BD}" destId="{F78090CD-2A2D-4DA6-8161-6FD28E48F804}" srcOrd="0" destOrd="0" presId="urn:microsoft.com/office/officeart/2005/8/layout/vList2"/>
    <dgm:cxn modelId="{F0114E7E-C212-449D-8C2B-F83BBC91D27C}" srcId="{290988FA-9CA4-4365-8281-CB2CE2C9B7BD}" destId="{CD6F137A-F8C1-4E22-958A-4B76BDC1D14E}" srcOrd="0" destOrd="0" parTransId="{14D5A916-5196-42FD-95E4-93EAAC9EC62B}" sibTransId="{2D0AFC2C-6EF6-45B2-8C14-FEA310D9E2F8}"/>
    <dgm:cxn modelId="{460C6796-FFF3-4985-A0F7-2FE5AB4A0F7B}" type="presParOf" srcId="{F78090CD-2A2D-4DA6-8161-6FD28E48F804}" destId="{D447946B-5A49-40E2-A9C7-B945D9B55B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AC98181F-6DD4-47E7-B8CE-261BB725A99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791E20-620F-4747-9CED-BA18C5001F24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Услышать о ставках на спорт можно на пиратских сайтах, где вы смотрите фильмы и мультики. То и дело появляются баннеры с предложениями сделать ставку в процессе просмотра фильма. Бывает и так, что студия озвучки сама вставляет эту рекламу. </a:t>
          </a:r>
          <a:br>
            <a:rPr lang="ru-RU" sz="1100" dirty="0" smtClean="0">
              <a:solidFill>
                <a:schemeClr val="tx1"/>
              </a:solidFill>
            </a:rPr>
          </a:br>
          <a:r>
            <a:rPr lang="ru-RU" sz="1100" dirty="0" smtClean="0">
              <a:solidFill>
                <a:schemeClr val="tx1"/>
              </a:solidFill>
            </a:rPr>
            <a:t>Уже все знают про 1xBet, разные сервисы и </a:t>
          </a:r>
          <a:r>
            <a:rPr lang="ru-RU" sz="1100" dirty="0" err="1" smtClean="0">
              <a:solidFill>
                <a:schemeClr val="tx1"/>
              </a:solidFill>
            </a:rPr>
            <a:t>блогеры</a:t>
          </a:r>
          <a:r>
            <a:rPr lang="ru-RU" sz="1100" dirty="0" smtClean="0">
              <a:solidFill>
                <a:schemeClr val="tx1"/>
              </a:solidFill>
            </a:rPr>
            <a:t> не стесняются такое рекламировать, считая нормой.</a:t>
          </a:r>
          <a:endParaRPr lang="ru-RU" sz="1100" dirty="0">
            <a:solidFill>
              <a:schemeClr val="tx1"/>
            </a:solidFill>
          </a:endParaRPr>
        </a:p>
      </dgm:t>
    </dgm:pt>
    <dgm:pt modelId="{2FFD91BE-35F3-4791-98CB-897F96608CDB}" type="parTrans" cxnId="{C72D1A51-DD95-4E56-9C52-7607B56D3DFF}">
      <dgm:prSet/>
      <dgm:spPr/>
      <dgm:t>
        <a:bodyPr/>
        <a:lstStyle/>
        <a:p>
          <a:endParaRPr lang="ru-RU"/>
        </a:p>
      </dgm:t>
    </dgm:pt>
    <dgm:pt modelId="{F1AE5A20-ED5B-4463-B77C-DCB357638BE0}" type="sibTrans" cxnId="{C72D1A51-DD95-4E56-9C52-7607B56D3DFF}">
      <dgm:prSet/>
      <dgm:spPr/>
      <dgm:t>
        <a:bodyPr/>
        <a:lstStyle/>
        <a:p>
          <a:endParaRPr lang="ru-RU"/>
        </a:p>
      </dgm:t>
    </dgm:pt>
    <dgm:pt modelId="{83BB1B0F-B384-422E-AE77-F00CBD63B0B3}">
      <dgm:prSet custT="1"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У букмекерских контор денег много, но берут они их не в кредит, а с проигравших, которых всегда очень много. Есть и те, кто проиграл целое состояние. Ставки на спорт – это старый вид бизнеса с собственными методами обмана, отработанными десятилетиями. Тема обширна, может доходить вплоть до сговора со спортивными командами: кто сегодня проиграет, </a:t>
          </a:r>
          <a:br>
            <a:rPr lang="ru-RU" sz="1100" dirty="0" smtClean="0">
              <a:solidFill>
                <a:schemeClr val="tx1"/>
              </a:solidFill>
            </a:rPr>
          </a:br>
          <a:r>
            <a:rPr lang="ru-RU" sz="1100" dirty="0" smtClean="0">
              <a:solidFill>
                <a:schemeClr val="tx1"/>
              </a:solidFill>
            </a:rPr>
            <a:t>а кто выиграет.</a:t>
          </a:r>
          <a:endParaRPr lang="ru-RU" sz="1100" dirty="0">
            <a:solidFill>
              <a:schemeClr val="tx1"/>
            </a:solidFill>
          </a:endParaRPr>
        </a:p>
      </dgm:t>
    </dgm:pt>
    <dgm:pt modelId="{1E150FCF-A42C-4BF5-9488-C6C3826AAE3E}" type="parTrans" cxnId="{E1B6D0DF-0DDE-4EDE-BA36-0D1B557D2C10}">
      <dgm:prSet/>
      <dgm:spPr/>
      <dgm:t>
        <a:bodyPr/>
        <a:lstStyle/>
        <a:p>
          <a:endParaRPr lang="ru-RU"/>
        </a:p>
      </dgm:t>
    </dgm:pt>
    <dgm:pt modelId="{934DD5C0-3428-414C-802D-CCC70223F1CF}" type="sibTrans" cxnId="{E1B6D0DF-0DDE-4EDE-BA36-0D1B557D2C10}">
      <dgm:prSet/>
      <dgm:spPr/>
      <dgm:t>
        <a:bodyPr/>
        <a:lstStyle/>
        <a:p>
          <a:endParaRPr lang="ru-RU"/>
        </a:p>
      </dgm:t>
    </dgm:pt>
    <dgm:pt modelId="{F9F123B6-6401-4EE8-9BFF-0FFBF1E193E4}" type="pres">
      <dgm:prSet presAssocID="{AC98181F-6DD4-47E7-B8CE-261BB725A9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89F434-E35A-481A-A131-F5758CC8036A}" type="pres">
      <dgm:prSet presAssocID="{73791E20-620F-4747-9CED-BA18C5001F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2F14D-8298-42F7-881E-1778D93BE150}" type="pres">
      <dgm:prSet presAssocID="{F1AE5A20-ED5B-4463-B77C-DCB357638BE0}" presName="spacer" presStyleCnt="0"/>
      <dgm:spPr/>
    </dgm:pt>
    <dgm:pt modelId="{8F36C393-1075-4C7A-A81A-D8E764B6737E}" type="pres">
      <dgm:prSet presAssocID="{83BB1B0F-B384-422E-AE77-F00CBD63B0B3}" presName="parentText" presStyleLbl="node1" presStyleIdx="1" presStyleCnt="2" custLinFactY="38256" custLinFactNeighborX="16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D35D2B-6F47-4F88-A0F3-F2C572860B98}" type="presOf" srcId="{83BB1B0F-B384-422E-AE77-F00CBD63B0B3}" destId="{8F36C393-1075-4C7A-A81A-D8E764B6737E}" srcOrd="0" destOrd="0" presId="urn:microsoft.com/office/officeart/2005/8/layout/vList2"/>
    <dgm:cxn modelId="{A8D0CBFD-22CB-4CB4-8538-36A343E33035}" type="presOf" srcId="{73791E20-620F-4747-9CED-BA18C5001F24}" destId="{5689F434-E35A-481A-A131-F5758CC8036A}" srcOrd="0" destOrd="0" presId="urn:microsoft.com/office/officeart/2005/8/layout/vList2"/>
    <dgm:cxn modelId="{C72D1A51-DD95-4E56-9C52-7607B56D3DFF}" srcId="{AC98181F-6DD4-47E7-B8CE-261BB725A997}" destId="{73791E20-620F-4747-9CED-BA18C5001F24}" srcOrd="0" destOrd="0" parTransId="{2FFD91BE-35F3-4791-98CB-897F96608CDB}" sibTransId="{F1AE5A20-ED5B-4463-B77C-DCB357638BE0}"/>
    <dgm:cxn modelId="{6BD40DAB-DA88-4A9A-A7DB-4F6DF4CF22A4}" type="presOf" srcId="{AC98181F-6DD4-47E7-B8CE-261BB725A997}" destId="{F9F123B6-6401-4EE8-9BFF-0FFBF1E193E4}" srcOrd="0" destOrd="0" presId="urn:microsoft.com/office/officeart/2005/8/layout/vList2"/>
    <dgm:cxn modelId="{E1B6D0DF-0DDE-4EDE-BA36-0D1B557D2C10}" srcId="{AC98181F-6DD4-47E7-B8CE-261BB725A997}" destId="{83BB1B0F-B384-422E-AE77-F00CBD63B0B3}" srcOrd="1" destOrd="0" parTransId="{1E150FCF-A42C-4BF5-9488-C6C3826AAE3E}" sibTransId="{934DD5C0-3428-414C-802D-CCC70223F1CF}"/>
    <dgm:cxn modelId="{7229873B-8B59-498C-8394-6D6F355DE1E6}" type="presParOf" srcId="{F9F123B6-6401-4EE8-9BFF-0FFBF1E193E4}" destId="{5689F434-E35A-481A-A131-F5758CC8036A}" srcOrd="0" destOrd="0" presId="urn:microsoft.com/office/officeart/2005/8/layout/vList2"/>
    <dgm:cxn modelId="{AB91E6D4-6A0A-4EFF-AFE9-BA0F6CD3694E}" type="presParOf" srcId="{F9F123B6-6401-4EE8-9BFF-0FFBF1E193E4}" destId="{A922F14D-8298-42F7-881E-1778D93BE150}" srcOrd="1" destOrd="0" presId="urn:microsoft.com/office/officeart/2005/8/layout/vList2"/>
    <dgm:cxn modelId="{C25C5E77-83B9-4493-8853-250C4D0C7C9B}" type="presParOf" srcId="{F9F123B6-6401-4EE8-9BFF-0FFBF1E193E4}" destId="{8F36C393-1075-4C7A-A81A-D8E764B673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EA8E825-B940-42CC-B44F-DEC27131C5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77EFD2-EA26-46C2-B74D-39210F13A5FF}">
      <dgm:prSet custT="1"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Это манипуляция людьми, которые делают ставки. Есть и специальные прикормки «лохов», некая </a:t>
          </a:r>
          <a:r>
            <a:rPr lang="ru-RU" sz="1100" dirty="0" err="1" smtClean="0">
              <a:solidFill>
                <a:schemeClr val="tx1"/>
              </a:solidFill>
            </a:rPr>
            <a:t>многоходовка</a:t>
          </a:r>
          <a:r>
            <a:rPr lang="ru-RU" sz="1100" dirty="0" smtClean="0">
              <a:solidFill>
                <a:schemeClr val="tx1"/>
              </a:solidFill>
            </a:rPr>
            <a:t>, когда одна команда выигрывает много раз подряд, чтобы на нее начались массовые ставки. Потом происходит проигрыш, полный провал и слив денег. Такие манипуляции хорошо раскрыты в сериале «Острые козырьки».</a:t>
          </a:r>
          <a:endParaRPr lang="ru-RU" sz="1100" dirty="0">
            <a:solidFill>
              <a:schemeClr val="tx1"/>
            </a:solidFill>
          </a:endParaRPr>
        </a:p>
      </dgm:t>
    </dgm:pt>
    <dgm:pt modelId="{54489799-7DCD-4D95-AF82-0064458D17DB}" type="parTrans" cxnId="{23E1B915-2540-443D-BC90-11754EB4D6B6}">
      <dgm:prSet/>
      <dgm:spPr/>
      <dgm:t>
        <a:bodyPr/>
        <a:lstStyle/>
        <a:p>
          <a:endParaRPr lang="ru-RU"/>
        </a:p>
      </dgm:t>
    </dgm:pt>
    <dgm:pt modelId="{A344C09F-5213-4795-8ADD-46F0860E4615}" type="sibTrans" cxnId="{23E1B915-2540-443D-BC90-11754EB4D6B6}">
      <dgm:prSet/>
      <dgm:spPr/>
      <dgm:t>
        <a:bodyPr/>
        <a:lstStyle/>
        <a:p>
          <a:endParaRPr lang="ru-RU"/>
        </a:p>
      </dgm:t>
    </dgm:pt>
    <dgm:pt modelId="{E374C0E6-0086-412C-8126-7AA984FE3326}" type="pres">
      <dgm:prSet presAssocID="{FEA8E825-B940-42CC-B44F-DEC27131C5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DBD1E-D308-426E-970E-B4922E8DA995}" type="pres">
      <dgm:prSet presAssocID="{B477EFD2-EA26-46C2-B74D-39210F13A5FF}" presName="parentText" presStyleLbl="node1" presStyleIdx="0" presStyleCnt="1" custLinFactNeighborY="-6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E1B915-2540-443D-BC90-11754EB4D6B6}" srcId="{FEA8E825-B940-42CC-B44F-DEC27131C5CB}" destId="{B477EFD2-EA26-46C2-B74D-39210F13A5FF}" srcOrd="0" destOrd="0" parTransId="{54489799-7DCD-4D95-AF82-0064458D17DB}" sibTransId="{A344C09F-5213-4795-8ADD-46F0860E4615}"/>
    <dgm:cxn modelId="{061CAB18-8A3C-4379-A1BA-AC3DF834835B}" type="presOf" srcId="{FEA8E825-B940-42CC-B44F-DEC27131C5CB}" destId="{E374C0E6-0086-412C-8126-7AA984FE3326}" srcOrd="0" destOrd="0" presId="urn:microsoft.com/office/officeart/2005/8/layout/vList2"/>
    <dgm:cxn modelId="{044838B0-8EB1-4092-AFA9-2E70BBF18F22}" type="presOf" srcId="{B477EFD2-EA26-46C2-B74D-39210F13A5FF}" destId="{66EDBD1E-D308-426E-970E-B4922E8DA995}" srcOrd="0" destOrd="0" presId="urn:microsoft.com/office/officeart/2005/8/layout/vList2"/>
    <dgm:cxn modelId="{F4D701C0-FDDA-4A42-B364-C5CE274C82F1}" type="presParOf" srcId="{E374C0E6-0086-412C-8126-7AA984FE3326}" destId="{66EDBD1E-D308-426E-970E-B4922E8DA9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EBB057-37ED-41D3-A7FF-383626CDF20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908F6D-49BE-4286-A631-9B3CE61E986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marL="177800" indent="0" algn="l" rtl="0"/>
          <a:r>
            <a:rPr lang="ru-RU" dirty="0" smtClean="0"/>
            <a:t>Вас могут обмануть самыми изощренными способами, о которых расскажем </a:t>
          </a:r>
          <a:br>
            <a:rPr lang="ru-RU" dirty="0" smtClean="0"/>
          </a:br>
          <a:r>
            <a:rPr lang="ru-RU" dirty="0" smtClean="0"/>
            <a:t>в презентации ТОП 10 мошеннических схем 2021 года.</a:t>
          </a:r>
          <a:endParaRPr lang="ru-RU" dirty="0"/>
        </a:p>
      </dgm:t>
    </dgm:pt>
    <dgm:pt modelId="{FD28E404-AA23-4F95-93FB-6FD2CBECCB15}" type="parTrans" cxnId="{0A943753-9B02-4588-8E3E-DEE15CCA16F5}">
      <dgm:prSet/>
      <dgm:spPr/>
      <dgm:t>
        <a:bodyPr/>
        <a:lstStyle/>
        <a:p>
          <a:endParaRPr lang="ru-RU"/>
        </a:p>
      </dgm:t>
    </dgm:pt>
    <dgm:pt modelId="{C00F315E-8C12-4AC0-9EEC-A5CA48D51983}" type="sibTrans" cxnId="{0A943753-9B02-4588-8E3E-DEE15CCA16F5}">
      <dgm:prSet/>
      <dgm:spPr/>
      <dgm:t>
        <a:bodyPr/>
        <a:lstStyle/>
        <a:p>
          <a:endParaRPr lang="ru-RU"/>
        </a:p>
      </dgm:t>
    </dgm:pt>
    <dgm:pt modelId="{7F4A5C23-6A8E-4B16-B3EB-FA34D3E00226}" type="pres">
      <dgm:prSet presAssocID="{A8EBB057-37ED-41D3-A7FF-383626CDF2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951302-8AE0-4759-8B41-015A47D1DA98}" type="pres">
      <dgm:prSet presAssocID="{83908F6D-49BE-4286-A631-9B3CE61E986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43753-9B02-4588-8E3E-DEE15CCA16F5}" srcId="{A8EBB057-37ED-41D3-A7FF-383626CDF20F}" destId="{83908F6D-49BE-4286-A631-9B3CE61E9868}" srcOrd="0" destOrd="0" parTransId="{FD28E404-AA23-4F95-93FB-6FD2CBECCB15}" sibTransId="{C00F315E-8C12-4AC0-9EEC-A5CA48D51983}"/>
    <dgm:cxn modelId="{3C5C91AF-0034-498C-B713-9CC297502AF9}" type="presOf" srcId="{A8EBB057-37ED-41D3-A7FF-383626CDF20F}" destId="{7F4A5C23-6A8E-4B16-B3EB-FA34D3E00226}" srcOrd="0" destOrd="0" presId="urn:microsoft.com/office/officeart/2005/8/layout/vList2"/>
    <dgm:cxn modelId="{947F79E9-E6D2-43CF-85A3-5048E39A263C}" type="presOf" srcId="{83908F6D-49BE-4286-A631-9B3CE61E9868}" destId="{4E951302-8AE0-4759-8B41-015A47D1DA98}" srcOrd="0" destOrd="0" presId="urn:microsoft.com/office/officeart/2005/8/layout/vList2"/>
    <dgm:cxn modelId="{AAADECD1-609D-49DC-BB9E-03A137DBA41D}" type="presParOf" srcId="{7F4A5C23-6A8E-4B16-B3EB-FA34D3E00226}" destId="{4E951302-8AE0-4759-8B41-015A47D1DA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7965423-542C-45F4-A038-8400C470E7D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555F8E-772E-4805-A14F-5D3FA250DA59}">
      <dgm:prSet custT="1"/>
      <dgm:spPr>
        <a:solidFill>
          <a:srgbClr val="F65E64"/>
        </a:solidFill>
      </dgm:spPr>
      <dgm:t>
        <a:bodyPr/>
        <a:lstStyle/>
        <a:p>
          <a:pPr marL="93663" indent="0" algn="l" rtl="0"/>
          <a:r>
            <a:rPr lang="ru-RU" sz="1200" dirty="0" smtClean="0"/>
            <a:t>Мы категорически не рекомендуем ставить на спорт, если вы ничего об этом не знаете. Чтобы в этом деле зарабатывать, нужно знать специальные аккуратные и осторожные стратегии, которые, к тому же, регулярно обновляются. </a:t>
          </a:r>
        </a:p>
        <a:p>
          <a:pPr marL="93663" indent="0" algn="l" rtl="0"/>
          <a:r>
            <a:rPr lang="ru-RU" sz="1200" dirty="0" smtClean="0"/>
            <a:t>Перехитрить букмекеров сложно, и практически не возможно!</a:t>
          </a:r>
          <a:endParaRPr lang="ru-RU" sz="1200" dirty="0"/>
        </a:p>
      </dgm:t>
    </dgm:pt>
    <dgm:pt modelId="{0653CDD7-0C71-4DA2-A87D-A1BFD5C0786E}" type="parTrans" cxnId="{E4CC2A42-3F0F-4B1F-8F0D-70A5DCEE1C97}">
      <dgm:prSet/>
      <dgm:spPr/>
      <dgm:t>
        <a:bodyPr/>
        <a:lstStyle/>
        <a:p>
          <a:endParaRPr lang="ru-RU"/>
        </a:p>
      </dgm:t>
    </dgm:pt>
    <dgm:pt modelId="{4AADD8DE-FF43-409B-ADF6-6087E89B603F}" type="sibTrans" cxnId="{E4CC2A42-3F0F-4B1F-8F0D-70A5DCEE1C97}">
      <dgm:prSet/>
      <dgm:spPr/>
      <dgm:t>
        <a:bodyPr/>
        <a:lstStyle/>
        <a:p>
          <a:endParaRPr lang="ru-RU"/>
        </a:p>
      </dgm:t>
    </dgm:pt>
    <dgm:pt modelId="{7E00D3DC-4680-4D23-91C2-F197C9341D67}" type="pres">
      <dgm:prSet presAssocID="{C7965423-542C-45F4-A038-8400C470E7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8EAFE-FDE7-4084-A5C1-847D7F521756}" type="pres">
      <dgm:prSet presAssocID="{C3555F8E-772E-4805-A14F-5D3FA250DA59}" presName="parentText" presStyleLbl="node1" presStyleIdx="0" presStyleCnt="1" custScaleY="97201" custLinFactNeighborY="-11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31EAE-73FB-496F-B7A1-5E0B54D6263D}" type="presOf" srcId="{C7965423-542C-45F4-A038-8400C470E7DA}" destId="{7E00D3DC-4680-4D23-91C2-F197C9341D67}" srcOrd="0" destOrd="0" presId="urn:microsoft.com/office/officeart/2005/8/layout/vList2"/>
    <dgm:cxn modelId="{E4CC2A42-3F0F-4B1F-8F0D-70A5DCEE1C97}" srcId="{C7965423-542C-45F4-A038-8400C470E7DA}" destId="{C3555F8E-772E-4805-A14F-5D3FA250DA59}" srcOrd="0" destOrd="0" parTransId="{0653CDD7-0C71-4DA2-A87D-A1BFD5C0786E}" sibTransId="{4AADD8DE-FF43-409B-ADF6-6087E89B603F}"/>
    <dgm:cxn modelId="{D51D23A5-FB66-42AF-928A-C8F40094BE41}" type="presOf" srcId="{C3555F8E-772E-4805-A14F-5D3FA250DA59}" destId="{FD08EAFE-FDE7-4084-A5C1-847D7F521756}" srcOrd="0" destOrd="0" presId="urn:microsoft.com/office/officeart/2005/8/layout/vList2"/>
    <dgm:cxn modelId="{26B9AD83-3976-4DEA-A325-428FBFAF3F70}" type="presParOf" srcId="{7E00D3DC-4680-4D23-91C2-F197C9341D67}" destId="{FD08EAFE-FDE7-4084-A5C1-847D7F52175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4305836-63BF-49DC-AD88-CE4EE697B126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962869-F1C3-412A-9763-B56EF116A82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93663" indent="0" rtl="0"/>
          <a:r>
            <a:rPr lang="ru-RU" sz="1600" dirty="0" err="1" smtClean="0"/>
            <a:t>Лохотроны</a:t>
          </a:r>
          <a:endParaRPr lang="ru-RU" sz="1600" dirty="0"/>
        </a:p>
      </dgm:t>
    </dgm:pt>
    <dgm:pt modelId="{CDBC055D-738A-4809-97E1-12DCAC7AF574}" type="parTrans" cxnId="{D9673992-3E3A-4126-BCC6-28FA89ACA57C}">
      <dgm:prSet/>
      <dgm:spPr/>
      <dgm:t>
        <a:bodyPr/>
        <a:lstStyle/>
        <a:p>
          <a:endParaRPr lang="ru-RU"/>
        </a:p>
      </dgm:t>
    </dgm:pt>
    <dgm:pt modelId="{84A1B868-8DDF-4DED-AC1E-D6D0596B84A1}" type="sibTrans" cxnId="{D9673992-3E3A-4126-BCC6-28FA89ACA57C}">
      <dgm:prSet/>
      <dgm:spPr/>
      <dgm:t>
        <a:bodyPr/>
        <a:lstStyle/>
        <a:p>
          <a:endParaRPr lang="ru-RU"/>
        </a:p>
      </dgm:t>
    </dgm:pt>
    <dgm:pt modelId="{E08E2C83-5796-40A8-B8C0-71FC0529512A}" type="pres">
      <dgm:prSet presAssocID="{74305836-63BF-49DC-AD88-CE4EE697B1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D55095-1486-4581-A6DA-1F34F02C7E50}" type="pres">
      <dgm:prSet presAssocID="{2A962869-F1C3-412A-9763-B56EF116A82A}" presName="parentText" presStyleLbl="node1" presStyleIdx="0" presStyleCnt="1" custLinFactNeighborX="25032" custLinFactNeighborY="35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E1D7B1-FB7B-4218-A650-175DF1298F09}" type="presOf" srcId="{2A962869-F1C3-412A-9763-B56EF116A82A}" destId="{08D55095-1486-4581-A6DA-1F34F02C7E50}" srcOrd="0" destOrd="0" presId="urn:microsoft.com/office/officeart/2005/8/layout/vList2"/>
    <dgm:cxn modelId="{1C31EC74-F3BF-49D0-88A6-C0D98875936F}" type="presOf" srcId="{74305836-63BF-49DC-AD88-CE4EE697B126}" destId="{E08E2C83-5796-40A8-B8C0-71FC0529512A}" srcOrd="0" destOrd="0" presId="urn:microsoft.com/office/officeart/2005/8/layout/vList2"/>
    <dgm:cxn modelId="{D9673992-3E3A-4126-BCC6-28FA89ACA57C}" srcId="{74305836-63BF-49DC-AD88-CE4EE697B126}" destId="{2A962869-F1C3-412A-9763-B56EF116A82A}" srcOrd="0" destOrd="0" parTransId="{CDBC055D-738A-4809-97E1-12DCAC7AF574}" sibTransId="{84A1B868-8DDF-4DED-AC1E-D6D0596B84A1}"/>
    <dgm:cxn modelId="{8836D4C5-FDC5-4D5A-AA7E-B429D01E0035}" type="presParOf" srcId="{E08E2C83-5796-40A8-B8C0-71FC0529512A}" destId="{08D55095-1486-4581-A6DA-1F34F02C7E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7C75604-5C70-4488-9C90-FC34E152EC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577634-0026-41F3-A137-76A471EFC875}">
      <dgm:prSet custT="1"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err="1" smtClean="0">
              <a:solidFill>
                <a:srgbClr val="038C73"/>
              </a:solidFill>
            </a:rPr>
            <a:t>Скамы</a:t>
          </a:r>
          <a:r>
            <a:rPr lang="ru-RU" sz="1200" dirty="0" smtClean="0">
              <a:solidFill>
                <a:srgbClr val="038C73"/>
              </a:solidFill>
            </a:rPr>
            <a:t> или </a:t>
          </a:r>
          <a:r>
            <a:rPr lang="ru-RU" sz="1200" dirty="0" err="1" smtClean="0">
              <a:solidFill>
                <a:srgbClr val="038C73"/>
              </a:solidFill>
            </a:rPr>
            <a:t>лохотроны</a:t>
          </a:r>
          <a:r>
            <a:rPr lang="ru-RU" sz="1200" dirty="0" smtClean="0">
              <a:solidFill>
                <a:srgbClr val="038C73"/>
              </a:solidFill>
            </a:rPr>
            <a:t> – это сайты, где перед вами разыгрывается целый спектакль с рисованием денежных цифр на экране. Вам кто-то должен денег, обязан выплатить некую компенсацию, либо предлагают пройти опрос, за который вам положены сотни тысяч рублей.</a:t>
          </a:r>
          <a:endParaRPr lang="ru-RU" sz="1200" dirty="0">
            <a:solidFill>
              <a:srgbClr val="038C73"/>
            </a:solidFill>
          </a:endParaRPr>
        </a:p>
      </dgm:t>
    </dgm:pt>
    <dgm:pt modelId="{D2AC64B6-CA3E-4B97-8F38-3A500BB0FB4E}" type="parTrans" cxnId="{4A734F06-592D-4A17-AB0B-272FB5F0E819}">
      <dgm:prSet/>
      <dgm:spPr/>
      <dgm:t>
        <a:bodyPr/>
        <a:lstStyle/>
        <a:p>
          <a:endParaRPr lang="ru-RU"/>
        </a:p>
      </dgm:t>
    </dgm:pt>
    <dgm:pt modelId="{5E5F048F-89F5-417C-ACE0-CE8798C06281}" type="sibTrans" cxnId="{4A734F06-592D-4A17-AB0B-272FB5F0E819}">
      <dgm:prSet/>
      <dgm:spPr/>
      <dgm:t>
        <a:bodyPr/>
        <a:lstStyle/>
        <a:p>
          <a:endParaRPr lang="ru-RU"/>
        </a:p>
      </dgm:t>
    </dgm:pt>
    <dgm:pt modelId="{44962172-EE50-4667-8238-1AAFF3C91081}" type="pres">
      <dgm:prSet presAssocID="{87C75604-5C70-4488-9C90-FC34E152EC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EB6AF-CF1D-4C94-A0ED-6BAEDA985E0B}" type="pres">
      <dgm:prSet presAssocID="{96577634-0026-41F3-A137-76A471EFC875}" presName="parentText" presStyleLbl="node1" presStyleIdx="0" presStyleCnt="1" custLinFactNeighborX="5856" custLinFactNeighborY="9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734F06-592D-4A17-AB0B-272FB5F0E819}" srcId="{87C75604-5C70-4488-9C90-FC34E152EC78}" destId="{96577634-0026-41F3-A137-76A471EFC875}" srcOrd="0" destOrd="0" parTransId="{D2AC64B6-CA3E-4B97-8F38-3A500BB0FB4E}" sibTransId="{5E5F048F-89F5-417C-ACE0-CE8798C06281}"/>
    <dgm:cxn modelId="{8AF0323E-9F13-47FC-99D9-000FD27F087C}" type="presOf" srcId="{87C75604-5C70-4488-9C90-FC34E152EC78}" destId="{44962172-EE50-4667-8238-1AAFF3C91081}" srcOrd="0" destOrd="0" presId="urn:microsoft.com/office/officeart/2005/8/layout/vList2"/>
    <dgm:cxn modelId="{C95832B1-56C0-4EE2-81F6-2A8FBCCD54EC}" type="presOf" srcId="{96577634-0026-41F3-A137-76A471EFC875}" destId="{BE1EB6AF-CF1D-4C94-A0ED-6BAEDA985E0B}" srcOrd="0" destOrd="0" presId="urn:microsoft.com/office/officeart/2005/8/layout/vList2"/>
    <dgm:cxn modelId="{A3817392-5535-48E7-B110-4D5DF22981D2}" type="presParOf" srcId="{44962172-EE50-4667-8238-1AAFF3C91081}" destId="{BE1EB6AF-CF1D-4C94-A0ED-6BAEDA985E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7E869EB-08F5-4C78-850E-B28F2DA878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EB44D1-A7EF-4126-BE2C-205C1FCC4DB6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Откровенные мошеннические проекты рекламируют даже </a:t>
          </a:r>
          <a:r>
            <a:rPr lang="ru-RU" dirty="0" err="1" smtClean="0">
              <a:solidFill>
                <a:schemeClr val="tx1"/>
              </a:solidFill>
            </a:rPr>
            <a:t>блогеры</a:t>
          </a:r>
          <a:r>
            <a:rPr lang="ru-RU" dirty="0" smtClean="0">
              <a:solidFill>
                <a:schemeClr val="tx1"/>
              </a:solidFill>
            </a:rPr>
            <a:t>. Рекламу можно встретить в </a:t>
          </a:r>
          <a:r>
            <a:rPr lang="ru-RU" dirty="0" err="1" smtClean="0">
              <a:solidFill>
                <a:schemeClr val="tx1"/>
              </a:solidFill>
            </a:rPr>
            <a:t>Инстаграм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Телеграм</a:t>
          </a:r>
          <a:r>
            <a:rPr lang="ru-RU" dirty="0" smtClean="0">
              <a:solidFill>
                <a:schemeClr val="tx1"/>
              </a:solidFill>
            </a:rPr>
            <a:t>, </a:t>
          </a:r>
          <a:r>
            <a:rPr lang="ru-RU" dirty="0" err="1" smtClean="0">
              <a:solidFill>
                <a:schemeClr val="tx1"/>
              </a:solidFill>
            </a:rPr>
            <a:t>Вконтакте</a:t>
          </a:r>
          <a:r>
            <a:rPr lang="ru-RU" dirty="0" smtClean="0">
              <a:solidFill>
                <a:schemeClr val="tx1"/>
              </a:solidFill>
            </a:rPr>
            <a:t>. Текст сводится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к тому, что некий сайт хочет отдать вам деньги просто так. На </a:t>
          </a:r>
          <a:r>
            <a:rPr lang="ru-RU" dirty="0" err="1" smtClean="0">
              <a:solidFill>
                <a:schemeClr val="tx1"/>
              </a:solidFill>
            </a:rPr>
            <a:t>скамах</a:t>
          </a:r>
          <a:r>
            <a:rPr lang="ru-RU" dirty="0" smtClean="0">
              <a:solidFill>
                <a:schemeClr val="tx1"/>
              </a:solidFill>
            </a:rPr>
            <a:t> показывают спектакли о том, как по «кнопке </a:t>
          </a:r>
          <a:r>
            <a:rPr lang="ru-RU" dirty="0" err="1" smtClean="0">
              <a:solidFill>
                <a:schemeClr val="tx1"/>
              </a:solidFill>
            </a:rPr>
            <a:t>бабло</a:t>
          </a:r>
          <a:r>
            <a:rPr lang="ru-RU" dirty="0" smtClean="0">
              <a:solidFill>
                <a:schemeClr val="tx1"/>
              </a:solidFill>
            </a:rPr>
            <a:t>» вам начисляют деньги,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а вернее – рисуют фантики на экране.</a:t>
          </a:r>
          <a:endParaRPr lang="ru-RU" dirty="0">
            <a:solidFill>
              <a:schemeClr val="tx1"/>
            </a:solidFill>
          </a:endParaRPr>
        </a:p>
      </dgm:t>
    </dgm:pt>
    <dgm:pt modelId="{AE878D07-2CD5-48CA-8448-A5DB816B2F66}" type="parTrans" cxnId="{72F00E7B-D53A-4267-8692-8026A7521508}">
      <dgm:prSet/>
      <dgm:spPr/>
      <dgm:t>
        <a:bodyPr/>
        <a:lstStyle/>
        <a:p>
          <a:endParaRPr lang="ru-RU"/>
        </a:p>
      </dgm:t>
    </dgm:pt>
    <dgm:pt modelId="{F36AD005-EE0B-42C3-AC97-B9E5FCDA3928}" type="sibTrans" cxnId="{72F00E7B-D53A-4267-8692-8026A7521508}">
      <dgm:prSet/>
      <dgm:spPr/>
      <dgm:t>
        <a:bodyPr/>
        <a:lstStyle/>
        <a:p>
          <a:endParaRPr lang="ru-RU"/>
        </a:p>
      </dgm:t>
    </dgm:pt>
    <dgm:pt modelId="{50A82A07-A79B-4FB2-B071-275AF745FC52}" type="pres">
      <dgm:prSet presAssocID="{87E869EB-08F5-4C78-850E-B28F2DA878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0C566-840F-4DFE-8711-52D2416D8E47}" type="pres">
      <dgm:prSet presAssocID="{6FEB44D1-A7EF-4126-BE2C-205C1FCC4DB6}" presName="parentText" presStyleLbl="node1" presStyleIdx="0" presStyleCnt="1" custLinFactNeighborX="-7143" custLinFactNeighborY="-7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3E026-4CDC-4FF6-A0FC-9569534BA119}" type="presOf" srcId="{87E869EB-08F5-4C78-850E-B28F2DA87804}" destId="{50A82A07-A79B-4FB2-B071-275AF745FC52}" srcOrd="0" destOrd="0" presId="urn:microsoft.com/office/officeart/2005/8/layout/vList2"/>
    <dgm:cxn modelId="{72F00E7B-D53A-4267-8692-8026A7521508}" srcId="{87E869EB-08F5-4C78-850E-B28F2DA87804}" destId="{6FEB44D1-A7EF-4126-BE2C-205C1FCC4DB6}" srcOrd="0" destOrd="0" parTransId="{AE878D07-2CD5-48CA-8448-A5DB816B2F66}" sibTransId="{F36AD005-EE0B-42C3-AC97-B9E5FCDA3928}"/>
    <dgm:cxn modelId="{EDDAC601-4836-4DEF-A288-D0D3F34CE4A6}" type="presOf" srcId="{6FEB44D1-A7EF-4126-BE2C-205C1FCC4DB6}" destId="{8E10C566-840F-4DFE-8711-52D2416D8E47}" srcOrd="0" destOrd="0" presId="urn:microsoft.com/office/officeart/2005/8/layout/vList2"/>
    <dgm:cxn modelId="{2E616BF6-5344-4F64-A22F-036B33652ADA}" type="presParOf" srcId="{50A82A07-A79B-4FB2-B071-275AF745FC52}" destId="{8E10C566-840F-4DFE-8711-52D2416D8E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E8122EDB-5906-4131-B018-9B13F336B1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603A69-6F3D-4974-972F-B831667B155F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Пожалуйста, выводите, но сперва заплатите десятки взносов: закрепительный платеж, не активированный аккаунт, документы для транзакции и еще десятки предлогов и выдуманных услуг. И так по кругу, пока вы все деньги туда не сольете.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Но нарисованные фантики вывести не получится.</a:t>
          </a:r>
          <a:endParaRPr lang="ru-RU" sz="1200" dirty="0">
            <a:solidFill>
              <a:schemeClr val="tx1"/>
            </a:solidFill>
          </a:endParaRPr>
        </a:p>
      </dgm:t>
    </dgm:pt>
    <dgm:pt modelId="{886FA709-B808-43EC-8655-38C35455F036}" type="parTrans" cxnId="{D98D1E31-8FE4-45D0-ADAF-19014499045F}">
      <dgm:prSet/>
      <dgm:spPr/>
      <dgm:t>
        <a:bodyPr/>
        <a:lstStyle/>
        <a:p>
          <a:endParaRPr lang="ru-RU"/>
        </a:p>
      </dgm:t>
    </dgm:pt>
    <dgm:pt modelId="{3946502A-1CDD-41A9-93A1-29A2F0D29A2F}" type="sibTrans" cxnId="{D98D1E31-8FE4-45D0-ADAF-19014499045F}">
      <dgm:prSet/>
      <dgm:spPr/>
      <dgm:t>
        <a:bodyPr/>
        <a:lstStyle/>
        <a:p>
          <a:endParaRPr lang="ru-RU"/>
        </a:p>
      </dgm:t>
    </dgm:pt>
    <dgm:pt modelId="{8F504017-271A-4518-9C88-C7207D9FB69D}" type="pres">
      <dgm:prSet presAssocID="{E8122EDB-5906-4131-B018-9B13F336B1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ADBC2D-1F25-4F26-B56F-A8B2586388D7}" type="pres">
      <dgm:prSet presAssocID="{D1603A69-6F3D-4974-972F-B831667B155F}" presName="parentText" presStyleLbl="node1" presStyleIdx="0" presStyleCnt="1" custLinFactY="7079" custLinFactNeighborX="-449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6D2657-6587-4179-96A4-DC571AE29BD5}" type="presOf" srcId="{E8122EDB-5906-4131-B018-9B13F336B1A4}" destId="{8F504017-271A-4518-9C88-C7207D9FB69D}" srcOrd="0" destOrd="0" presId="urn:microsoft.com/office/officeart/2005/8/layout/vList2"/>
    <dgm:cxn modelId="{D98D1E31-8FE4-45D0-ADAF-19014499045F}" srcId="{E8122EDB-5906-4131-B018-9B13F336B1A4}" destId="{D1603A69-6F3D-4974-972F-B831667B155F}" srcOrd="0" destOrd="0" parTransId="{886FA709-B808-43EC-8655-38C35455F036}" sibTransId="{3946502A-1CDD-41A9-93A1-29A2F0D29A2F}"/>
    <dgm:cxn modelId="{57C226C5-C41B-4A37-9FB1-8F88D9D08A4D}" type="presOf" srcId="{D1603A69-6F3D-4974-972F-B831667B155F}" destId="{ADADBC2D-1F25-4F26-B56F-A8B2586388D7}" srcOrd="0" destOrd="0" presId="urn:microsoft.com/office/officeart/2005/8/layout/vList2"/>
    <dgm:cxn modelId="{DC729C74-BF84-4BD7-AB14-638987C80A4D}" type="presParOf" srcId="{8F504017-271A-4518-9C88-C7207D9FB69D}" destId="{ADADBC2D-1F25-4F26-B56F-A8B2586388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A1531EEC-1DF3-42D6-9B04-FF4BAF1ECC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B5116-94C6-4469-8AF1-A6782E5B1508}">
      <dgm:prSet custT="1"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100" dirty="0" smtClean="0">
              <a:solidFill>
                <a:schemeClr val="tx1"/>
              </a:solidFill>
            </a:rPr>
            <a:t>Если поискать на таких сайтах пользовательское соглашение, можно найти в нем строки: «…мы не гарантируем, что вы заработаете. Данные суммы всего лишь предположение о предстоящем доходе. Считайте это простой игрой». Кому такая игра интересна, когда рисуют циферки, а вы за это платите свои деньги? Если бы человек заранее читал эти соглашения, то не внес бы туда деньги, но многим читать лень, да и не всегда такие соглашения присутствуют.</a:t>
          </a:r>
          <a:endParaRPr lang="ru-RU" sz="1100" dirty="0">
            <a:solidFill>
              <a:schemeClr val="tx1"/>
            </a:solidFill>
          </a:endParaRPr>
        </a:p>
      </dgm:t>
    </dgm:pt>
    <dgm:pt modelId="{B788CDBA-F087-423A-848B-BD455EC3B215}" type="parTrans" cxnId="{E02CA3C2-590E-4F1D-B1A5-9A0EA062CC56}">
      <dgm:prSet/>
      <dgm:spPr/>
      <dgm:t>
        <a:bodyPr/>
        <a:lstStyle/>
        <a:p>
          <a:endParaRPr lang="ru-RU"/>
        </a:p>
      </dgm:t>
    </dgm:pt>
    <dgm:pt modelId="{B1AD48D0-9DB0-4649-B72E-0D26A9000444}" type="sibTrans" cxnId="{E02CA3C2-590E-4F1D-B1A5-9A0EA062CC56}">
      <dgm:prSet/>
      <dgm:spPr/>
      <dgm:t>
        <a:bodyPr/>
        <a:lstStyle/>
        <a:p>
          <a:endParaRPr lang="ru-RU"/>
        </a:p>
      </dgm:t>
    </dgm:pt>
    <dgm:pt modelId="{6E4BF062-526D-4F8A-A4AE-C8CF133D6877}" type="pres">
      <dgm:prSet presAssocID="{A1531EEC-1DF3-42D6-9B04-FF4BAF1EC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4259ED-BC00-4725-8759-2AFE34DEC034}" type="pres">
      <dgm:prSet presAssocID="{0F4B5116-94C6-4469-8AF1-A6782E5B1508}" presName="parentText" presStyleLbl="node1" presStyleIdx="0" presStyleCnt="1" custLinFactNeighborY="-75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EBAA15-7C9A-427D-9D56-D0E0099CDE06}" type="presOf" srcId="{A1531EEC-1DF3-42D6-9B04-FF4BAF1ECC3D}" destId="{6E4BF062-526D-4F8A-A4AE-C8CF133D6877}" srcOrd="0" destOrd="0" presId="urn:microsoft.com/office/officeart/2005/8/layout/vList2"/>
    <dgm:cxn modelId="{E02CA3C2-590E-4F1D-B1A5-9A0EA062CC56}" srcId="{A1531EEC-1DF3-42D6-9B04-FF4BAF1ECC3D}" destId="{0F4B5116-94C6-4469-8AF1-A6782E5B1508}" srcOrd="0" destOrd="0" parTransId="{B788CDBA-F087-423A-848B-BD455EC3B215}" sibTransId="{B1AD48D0-9DB0-4649-B72E-0D26A9000444}"/>
    <dgm:cxn modelId="{502ACFCB-D3B2-453E-B55C-BA04BBAF9244}" type="presOf" srcId="{0F4B5116-94C6-4469-8AF1-A6782E5B1508}" destId="{204259ED-BC00-4725-8759-2AFE34DEC034}" srcOrd="0" destOrd="0" presId="urn:microsoft.com/office/officeart/2005/8/layout/vList2"/>
    <dgm:cxn modelId="{9520A54F-9E87-497F-9038-EA9CE1174EBC}" type="presParOf" srcId="{6E4BF062-526D-4F8A-A4AE-C8CF133D6877}" destId="{204259ED-BC00-4725-8759-2AFE34DEC0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000CD74-3E41-4F16-9B2A-E8D363D017E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3118DA-0608-49B2-A88B-DCCA3E81086F}">
      <dgm:prSet custT="1"/>
      <dgm:spPr>
        <a:gradFill rotWithShape="0">
          <a:gsLst>
            <a:gs pos="0">
              <a:srgbClr val="F65E64"/>
            </a:gs>
            <a:gs pos="100000">
              <a:srgbClr val="F65E64"/>
            </a:gs>
          </a:gsLst>
        </a:gradFill>
      </dgm:spPr>
      <dgm:t>
        <a:bodyPr/>
        <a:lstStyle/>
        <a:p>
          <a:pPr marL="177800" indent="0" rtl="0"/>
          <a:r>
            <a:rPr lang="ru-RU" sz="1400" dirty="0" smtClean="0"/>
            <a:t>Люди думают, что в сказку попали, и им все должны заплатить какие-нибудь компенсации. Деньги же лишними не будут! Может, это особый вид мазохизма – получать удовольствие от потери денег? А если серьезно, то совет простой: не ищите в интернете халяву, ее там нет. </a:t>
          </a:r>
          <a:endParaRPr lang="ru-RU" sz="1400" dirty="0"/>
        </a:p>
      </dgm:t>
    </dgm:pt>
    <dgm:pt modelId="{3F832B0E-8F45-4745-9138-71A5226BD4CC}" type="parTrans" cxnId="{DAE8B077-DE1C-4D8F-80A6-62829013CF4C}">
      <dgm:prSet/>
      <dgm:spPr/>
      <dgm:t>
        <a:bodyPr/>
        <a:lstStyle/>
        <a:p>
          <a:endParaRPr lang="ru-RU"/>
        </a:p>
      </dgm:t>
    </dgm:pt>
    <dgm:pt modelId="{D5EDDBEB-A8D9-4212-8998-EAF2223B5533}" type="sibTrans" cxnId="{DAE8B077-DE1C-4D8F-80A6-62829013CF4C}">
      <dgm:prSet/>
      <dgm:spPr/>
      <dgm:t>
        <a:bodyPr/>
        <a:lstStyle/>
        <a:p>
          <a:endParaRPr lang="ru-RU"/>
        </a:p>
      </dgm:t>
    </dgm:pt>
    <dgm:pt modelId="{CAC9A351-5D2A-4BD1-90B2-A5F804EF38D7}" type="pres">
      <dgm:prSet presAssocID="{5000CD74-3E41-4F16-9B2A-E8D363D017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18A2D-2912-4AC1-A1F7-BA482A7831A9}" type="pres">
      <dgm:prSet presAssocID="{533118DA-0608-49B2-A88B-DCCA3E81086F}" presName="parentText" presStyleLbl="node1" presStyleIdx="0" presStyleCnt="1" custLinFactNeighborX="4673" custLinFactNeighborY="-31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8B077-DE1C-4D8F-80A6-62829013CF4C}" srcId="{5000CD74-3E41-4F16-9B2A-E8D363D017ED}" destId="{533118DA-0608-49B2-A88B-DCCA3E81086F}" srcOrd="0" destOrd="0" parTransId="{3F832B0E-8F45-4745-9138-71A5226BD4CC}" sibTransId="{D5EDDBEB-A8D9-4212-8998-EAF2223B5533}"/>
    <dgm:cxn modelId="{11EF6BA7-32E2-4B83-931D-76ECABBE9CB7}" type="presOf" srcId="{533118DA-0608-49B2-A88B-DCCA3E81086F}" destId="{82618A2D-2912-4AC1-A1F7-BA482A7831A9}" srcOrd="0" destOrd="0" presId="urn:microsoft.com/office/officeart/2005/8/layout/vList2"/>
    <dgm:cxn modelId="{A50D675F-E809-4A34-9578-94FBDFD7D919}" type="presOf" srcId="{5000CD74-3E41-4F16-9B2A-E8D363D017ED}" destId="{CAC9A351-5D2A-4BD1-90B2-A5F804EF38D7}" srcOrd="0" destOrd="0" presId="urn:microsoft.com/office/officeart/2005/8/layout/vList2"/>
    <dgm:cxn modelId="{8B51EE68-BE6C-4086-9E0F-9FB22858EBC3}" type="presParOf" srcId="{CAC9A351-5D2A-4BD1-90B2-A5F804EF38D7}" destId="{82618A2D-2912-4AC1-A1F7-BA482A7831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EDA55B74-880E-4A48-8CF7-0D8B2B0B8498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EADA3A-CA7A-4A61-97C0-F5CB9BF2551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93663" indent="0" rtl="0"/>
          <a:r>
            <a:rPr lang="ru-RU" sz="1600" dirty="0" smtClean="0"/>
            <a:t>Финансовые пирамиды и </a:t>
          </a:r>
          <a:r>
            <a:rPr lang="ru-RU" sz="1600" dirty="0" err="1" smtClean="0"/>
            <a:t>хайпы</a:t>
          </a:r>
          <a:endParaRPr lang="ru-RU" sz="1600" dirty="0"/>
        </a:p>
      </dgm:t>
    </dgm:pt>
    <dgm:pt modelId="{26A681EE-B201-4F32-8701-20AAF86BF7DE}" type="parTrans" cxnId="{0E034CB7-9F1D-47A6-A52F-3FCF7139DCAC}">
      <dgm:prSet/>
      <dgm:spPr/>
      <dgm:t>
        <a:bodyPr/>
        <a:lstStyle/>
        <a:p>
          <a:endParaRPr lang="ru-RU"/>
        </a:p>
      </dgm:t>
    </dgm:pt>
    <dgm:pt modelId="{E628ADBF-80B8-4FC2-A217-D02650792296}" type="sibTrans" cxnId="{0E034CB7-9F1D-47A6-A52F-3FCF7139DCAC}">
      <dgm:prSet/>
      <dgm:spPr/>
      <dgm:t>
        <a:bodyPr/>
        <a:lstStyle/>
        <a:p>
          <a:endParaRPr lang="ru-RU"/>
        </a:p>
      </dgm:t>
    </dgm:pt>
    <dgm:pt modelId="{3A8FC17B-3890-4071-9DD1-26EF31DFCA37}" type="pres">
      <dgm:prSet presAssocID="{EDA55B74-880E-4A48-8CF7-0D8B2B0B84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095673-5522-41F6-9B3D-CC80029151FC}" type="pres">
      <dgm:prSet presAssocID="{64EADA3A-CA7A-4A61-97C0-F5CB9BF25512}" presName="parentText" presStyleLbl="node1" presStyleIdx="0" presStyleCnt="1" custScaleY="74451" custLinFactNeighborX="21069" custLinFactNeighborY="92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13A3C-EF98-48AF-BD0C-9F99502BAE97}" type="presOf" srcId="{EDA55B74-880E-4A48-8CF7-0D8B2B0B8498}" destId="{3A8FC17B-3890-4071-9DD1-26EF31DFCA37}" srcOrd="0" destOrd="0" presId="urn:microsoft.com/office/officeart/2005/8/layout/vList2"/>
    <dgm:cxn modelId="{0E034CB7-9F1D-47A6-A52F-3FCF7139DCAC}" srcId="{EDA55B74-880E-4A48-8CF7-0D8B2B0B8498}" destId="{64EADA3A-CA7A-4A61-97C0-F5CB9BF25512}" srcOrd="0" destOrd="0" parTransId="{26A681EE-B201-4F32-8701-20AAF86BF7DE}" sibTransId="{E628ADBF-80B8-4FC2-A217-D02650792296}"/>
    <dgm:cxn modelId="{286D2A3F-A1E5-4608-B2F0-DE2036D81584}" type="presOf" srcId="{64EADA3A-CA7A-4A61-97C0-F5CB9BF25512}" destId="{7F095673-5522-41F6-9B3D-CC80029151FC}" srcOrd="0" destOrd="0" presId="urn:microsoft.com/office/officeart/2005/8/layout/vList2"/>
    <dgm:cxn modelId="{ADA05D1D-DC7C-4528-935B-BDEB177F09BC}" type="presParOf" srcId="{3A8FC17B-3890-4071-9DD1-26EF31DFCA37}" destId="{7F095673-5522-41F6-9B3D-CC80029151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4F2A1FD6-1771-4EB1-9D10-A734003F8A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318076-E28B-4FE9-9F81-98CB0CA37221}">
      <dgm:prSet custT="1"/>
      <dgm:spPr>
        <a:noFill/>
      </dgm:spPr>
      <dgm:t>
        <a:bodyPr/>
        <a:lstStyle/>
        <a:p>
          <a:pPr algn="l" rtl="0"/>
          <a:r>
            <a:rPr lang="ru-RU" sz="1200" dirty="0" smtClean="0">
              <a:solidFill>
                <a:schemeClr val="tx1"/>
              </a:solidFill>
            </a:rPr>
            <a:t>В интернете их принято называть </a:t>
          </a:r>
          <a:r>
            <a:rPr lang="ru-RU" sz="1200" dirty="0" err="1" smtClean="0">
              <a:solidFill>
                <a:schemeClr val="tx1"/>
              </a:solidFill>
            </a:rPr>
            <a:t>хайп</a:t>
          </a:r>
          <a:r>
            <a:rPr lang="ru-RU" sz="1200" dirty="0" smtClean="0">
              <a:solidFill>
                <a:schemeClr val="tx1"/>
              </a:solidFill>
            </a:rPr>
            <a:t>-проектами. Вот типичная пирамида от известного артиста и его друга – популярного певца Сергея Лазарева, называется она </a:t>
          </a:r>
          <a:r>
            <a:rPr lang="ru-RU" sz="1200" b="1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Crowdwiz</a:t>
          </a:r>
          <a:r>
            <a:rPr lang="ru-RU" sz="1200" dirty="0" smtClean="0">
              <a:solidFill>
                <a:schemeClr val="tx1"/>
              </a:solidFill>
            </a:rPr>
            <a:t> . Удивлены? Персоны шоу-бизнеса часто создают </a:t>
          </a:r>
          <a:r>
            <a:rPr lang="ru-RU" sz="1200" dirty="0" err="1" smtClean="0">
              <a:solidFill>
                <a:schemeClr val="tx1"/>
              </a:solidFill>
            </a:rPr>
            <a:t>хайпы</a:t>
          </a:r>
          <a:r>
            <a:rPr lang="ru-RU" sz="1200" dirty="0" smtClean="0">
              <a:solidFill>
                <a:schemeClr val="tx1"/>
              </a:solidFill>
            </a:rPr>
            <a:t>, ведь их поклонники на доверии несут туда свои деньги. Правда, называют они их «компаниями».</a:t>
          </a:r>
          <a:endParaRPr lang="ru-RU" sz="1200" dirty="0">
            <a:solidFill>
              <a:schemeClr val="tx1"/>
            </a:solidFill>
          </a:endParaRPr>
        </a:p>
      </dgm:t>
    </dgm:pt>
    <dgm:pt modelId="{1AECFF7D-D7FD-44B4-B1E6-74A4115B7950}" type="parTrans" cxnId="{36E2AF5C-5A82-4D12-89C1-DE2C76C8C4D0}">
      <dgm:prSet/>
      <dgm:spPr/>
      <dgm:t>
        <a:bodyPr/>
        <a:lstStyle/>
        <a:p>
          <a:endParaRPr lang="ru-RU"/>
        </a:p>
      </dgm:t>
    </dgm:pt>
    <dgm:pt modelId="{6B8CB0E1-2E41-4B19-B105-2CD528FA0DE7}" type="sibTrans" cxnId="{36E2AF5C-5A82-4D12-89C1-DE2C76C8C4D0}">
      <dgm:prSet/>
      <dgm:spPr/>
      <dgm:t>
        <a:bodyPr/>
        <a:lstStyle/>
        <a:p>
          <a:endParaRPr lang="ru-RU"/>
        </a:p>
      </dgm:t>
    </dgm:pt>
    <dgm:pt modelId="{07CEA38F-B847-496D-9732-CCC02C2E0027}" type="pres">
      <dgm:prSet presAssocID="{4F2A1FD6-1771-4EB1-9D10-A734003F8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D48AE-D35C-4D00-A8C8-9B30F439A708}" type="pres">
      <dgm:prSet presAssocID="{B7318076-E28B-4FE9-9F81-98CB0CA37221}" presName="parentText" presStyleLbl="node1" presStyleIdx="0" presStyleCnt="1" custLinFactNeighborX="-1616" custLinFactNeighborY="-27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E2AF5C-5A82-4D12-89C1-DE2C76C8C4D0}" srcId="{4F2A1FD6-1771-4EB1-9D10-A734003F8A96}" destId="{B7318076-E28B-4FE9-9F81-98CB0CA37221}" srcOrd="0" destOrd="0" parTransId="{1AECFF7D-D7FD-44B4-B1E6-74A4115B7950}" sibTransId="{6B8CB0E1-2E41-4B19-B105-2CD528FA0DE7}"/>
    <dgm:cxn modelId="{C9B8C9B1-D9F2-4112-B283-2CD85AFC9C24}" type="presOf" srcId="{B7318076-E28B-4FE9-9F81-98CB0CA37221}" destId="{D8BD48AE-D35C-4D00-A8C8-9B30F439A708}" srcOrd="0" destOrd="0" presId="urn:microsoft.com/office/officeart/2005/8/layout/vList2"/>
    <dgm:cxn modelId="{532A8E6F-BEB8-4E6D-A417-28B8FBC2B575}" type="presOf" srcId="{4F2A1FD6-1771-4EB1-9D10-A734003F8A96}" destId="{07CEA38F-B847-496D-9732-CCC02C2E0027}" srcOrd="0" destOrd="0" presId="urn:microsoft.com/office/officeart/2005/8/layout/vList2"/>
    <dgm:cxn modelId="{AC913A17-9A48-48B6-8C99-7FF22866AE87}" type="presParOf" srcId="{07CEA38F-B847-496D-9732-CCC02C2E0027}" destId="{D8BD48AE-D35C-4D00-A8C8-9B30F439A708}" srcOrd="0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DD9A83D1-E09C-45A3-9FF7-8AF1AFD793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D9F24-EBB2-45D8-B555-7B7870A8A4B5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Что отличает пирамиду от инвестиционного проекта? </a:t>
          </a:r>
          <a:r>
            <a:rPr lang="ru-RU" dirty="0" err="1" smtClean="0">
              <a:solidFill>
                <a:schemeClr val="tx1"/>
              </a:solidFill>
            </a:rPr>
            <a:t>Хайпы</a:t>
          </a:r>
          <a:r>
            <a:rPr lang="ru-RU" dirty="0" smtClean="0">
              <a:solidFill>
                <a:schemeClr val="tx1"/>
              </a:solidFill>
            </a:rPr>
            <a:t> предлагают вложить деньги под очень высокие, неправдоподобные, просто фантастические проценты.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Вы делаете депозит, а потом якобы выводите больше первоначальной суммы.</a:t>
          </a:r>
          <a:endParaRPr lang="ru-RU" dirty="0">
            <a:solidFill>
              <a:schemeClr val="tx1"/>
            </a:solidFill>
          </a:endParaRPr>
        </a:p>
      </dgm:t>
    </dgm:pt>
    <dgm:pt modelId="{971317DB-A74C-4B31-B90A-1D7D5934F340}" type="parTrans" cxnId="{8EB3E2FF-A75F-4B91-BED2-84AA5290A6C3}">
      <dgm:prSet/>
      <dgm:spPr/>
      <dgm:t>
        <a:bodyPr/>
        <a:lstStyle/>
        <a:p>
          <a:endParaRPr lang="ru-RU"/>
        </a:p>
      </dgm:t>
    </dgm:pt>
    <dgm:pt modelId="{8C3A0779-F869-4EFF-A0E0-5376F6015512}" type="sibTrans" cxnId="{8EB3E2FF-A75F-4B91-BED2-84AA5290A6C3}">
      <dgm:prSet/>
      <dgm:spPr/>
      <dgm:t>
        <a:bodyPr/>
        <a:lstStyle/>
        <a:p>
          <a:endParaRPr lang="ru-RU"/>
        </a:p>
      </dgm:t>
    </dgm:pt>
    <dgm:pt modelId="{0DAF8304-EA43-446A-B790-C211181B7720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Какая бы легенда не была написана на сайтах подобных проектов — это выдумка. Реальной работы там не происходит, отсутствуют любые виды деятельности. Вам расскажут, что вклады идут в разработку инновационных технологий, </a:t>
          </a:r>
          <a:r>
            <a:rPr lang="ru-RU" dirty="0" err="1" smtClean="0">
              <a:solidFill>
                <a:schemeClr val="tx1"/>
              </a:solidFill>
            </a:rPr>
            <a:t>стартапов</a:t>
          </a:r>
          <a:r>
            <a:rPr lang="ru-RU" dirty="0" smtClean="0">
              <a:solidFill>
                <a:schemeClr val="tx1"/>
              </a:solidFill>
            </a:rPr>
            <a:t>, строительство, биржевые торги, </a:t>
          </a:r>
          <a:r>
            <a:rPr lang="ru-RU" dirty="0" err="1" smtClean="0">
              <a:solidFill>
                <a:schemeClr val="tx1"/>
              </a:solidFill>
            </a:rPr>
            <a:t>криптовалюту</a:t>
          </a:r>
          <a:r>
            <a:rPr lang="ru-RU" dirty="0" smtClean="0">
              <a:solidFill>
                <a:schemeClr val="tx1"/>
              </a:solidFill>
            </a:rPr>
            <a:t> и т. д. Важен ваш вклад, а профессионалы якобы сами сделают свое дело. Если друзей по реферальным ссылкам пригласите, будет еще лучше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(как и делают адепты финансовых пирамид).</a:t>
          </a:r>
          <a:endParaRPr lang="ru-RU" dirty="0">
            <a:solidFill>
              <a:schemeClr val="tx1"/>
            </a:solidFill>
          </a:endParaRPr>
        </a:p>
      </dgm:t>
    </dgm:pt>
    <dgm:pt modelId="{2276CF81-BFC0-4D66-95D0-614E5AD668B8}" type="parTrans" cxnId="{CAA70F36-72FB-4480-8B11-A5AF6EFA47AE}">
      <dgm:prSet/>
      <dgm:spPr/>
      <dgm:t>
        <a:bodyPr/>
        <a:lstStyle/>
        <a:p>
          <a:endParaRPr lang="ru-RU"/>
        </a:p>
      </dgm:t>
    </dgm:pt>
    <dgm:pt modelId="{0C9A6053-E807-437E-ABCC-77F5989FDBD3}" type="sibTrans" cxnId="{CAA70F36-72FB-4480-8B11-A5AF6EFA47AE}">
      <dgm:prSet/>
      <dgm:spPr/>
      <dgm:t>
        <a:bodyPr/>
        <a:lstStyle/>
        <a:p>
          <a:endParaRPr lang="ru-RU"/>
        </a:p>
      </dgm:t>
    </dgm:pt>
    <dgm:pt modelId="{1956B65C-5284-4C36-A22F-7E1B4EAA0D17}" type="pres">
      <dgm:prSet presAssocID="{DD9A83D1-E09C-45A3-9FF7-8AF1AFD793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5EE779-06FB-491A-9430-908070F5D02E}" type="pres">
      <dgm:prSet presAssocID="{256D9F24-EBB2-45D8-B555-7B7870A8A4B5}" presName="parentText" presStyleLbl="node1" presStyleIdx="0" presStyleCnt="2" custLinFactY="-100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F8FC1-EFDA-43E3-A582-A74EF379A6D5}" type="pres">
      <dgm:prSet presAssocID="{8C3A0779-F869-4EFF-A0E0-5376F6015512}" presName="spacer" presStyleCnt="0"/>
      <dgm:spPr/>
    </dgm:pt>
    <dgm:pt modelId="{3AC84DDE-02AB-4086-9C39-5B050DA7995C}" type="pres">
      <dgm:prSet presAssocID="{0DAF8304-EA43-446A-B790-C211181B7720}" presName="parentText" presStyleLbl="node1" presStyleIdx="1" presStyleCnt="2" custLinFactY="-357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B3E2FF-A75F-4B91-BED2-84AA5290A6C3}" srcId="{DD9A83D1-E09C-45A3-9FF7-8AF1AFD79378}" destId="{256D9F24-EBB2-45D8-B555-7B7870A8A4B5}" srcOrd="0" destOrd="0" parTransId="{971317DB-A74C-4B31-B90A-1D7D5934F340}" sibTransId="{8C3A0779-F869-4EFF-A0E0-5376F6015512}"/>
    <dgm:cxn modelId="{532BFFB1-4B79-4045-BB62-24E83BCC28EF}" type="presOf" srcId="{0DAF8304-EA43-446A-B790-C211181B7720}" destId="{3AC84DDE-02AB-4086-9C39-5B050DA7995C}" srcOrd="0" destOrd="0" presId="urn:microsoft.com/office/officeart/2005/8/layout/vList2"/>
    <dgm:cxn modelId="{B9CADCC3-8659-4A92-8DBB-73D9E958511E}" type="presOf" srcId="{256D9F24-EBB2-45D8-B555-7B7870A8A4B5}" destId="{0D5EE779-06FB-491A-9430-908070F5D02E}" srcOrd="0" destOrd="0" presId="urn:microsoft.com/office/officeart/2005/8/layout/vList2"/>
    <dgm:cxn modelId="{CAA70F36-72FB-4480-8B11-A5AF6EFA47AE}" srcId="{DD9A83D1-E09C-45A3-9FF7-8AF1AFD79378}" destId="{0DAF8304-EA43-446A-B790-C211181B7720}" srcOrd="1" destOrd="0" parTransId="{2276CF81-BFC0-4D66-95D0-614E5AD668B8}" sibTransId="{0C9A6053-E807-437E-ABCC-77F5989FDBD3}"/>
    <dgm:cxn modelId="{C3269799-9D52-49B9-A157-076ECF52D0C4}" type="presOf" srcId="{DD9A83D1-E09C-45A3-9FF7-8AF1AFD79378}" destId="{1956B65C-5284-4C36-A22F-7E1B4EAA0D17}" srcOrd="0" destOrd="0" presId="urn:microsoft.com/office/officeart/2005/8/layout/vList2"/>
    <dgm:cxn modelId="{59B56E2C-E4E6-4EF0-BDFE-F5DB754C02DC}" type="presParOf" srcId="{1956B65C-5284-4C36-A22F-7E1B4EAA0D17}" destId="{0D5EE779-06FB-491A-9430-908070F5D02E}" srcOrd="0" destOrd="0" presId="urn:microsoft.com/office/officeart/2005/8/layout/vList2"/>
    <dgm:cxn modelId="{B6C13FD7-93DA-4970-81C6-81DC42E6324B}" type="presParOf" srcId="{1956B65C-5284-4C36-A22F-7E1B4EAA0D17}" destId="{2D1F8FC1-EFDA-43E3-A582-A74EF379A6D5}" srcOrd="1" destOrd="0" presId="urn:microsoft.com/office/officeart/2005/8/layout/vList2"/>
    <dgm:cxn modelId="{B49C38F5-D7BA-41FB-8E4C-FB8D58DC9880}" type="presParOf" srcId="{1956B65C-5284-4C36-A22F-7E1B4EAA0D17}" destId="{3AC84DDE-02AB-4086-9C39-5B050DA799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7ECCF5-69C1-49CA-91BC-97980C3392F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43323C-C03D-4ED3-B888-92A5190C888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93663" indent="0" algn="l" rtl="0"/>
          <a:r>
            <a:rPr lang="ru-RU" sz="1600" dirty="0" smtClean="0"/>
            <a:t>Если вы постоянно попадаетесь в ловушки мошенников, и ничему так и не научились, прочитайте эту подборку от начала до конца.</a:t>
          </a:r>
          <a:endParaRPr lang="ru-RU" sz="1600" dirty="0"/>
        </a:p>
      </dgm:t>
    </dgm:pt>
    <dgm:pt modelId="{AC17117D-7BAA-4553-BE1D-9892AE46F907}" type="parTrans" cxnId="{2127281D-5939-407B-82F6-AF32095111A8}">
      <dgm:prSet/>
      <dgm:spPr/>
      <dgm:t>
        <a:bodyPr/>
        <a:lstStyle/>
        <a:p>
          <a:endParaRPr lang="ru-RU"/>
        </a:p>
      </dgm:t>
    </dgm:pt>
    <dgm:pt modelId="{031EBA84-44F4-4DB1-96CE-E5EDE1574319}" type="sibTrans" cxnId="{2127281D-5939-407B-82F6-AF32095111A8}">
      <dgm:prSet/>
      <dgm:spPr/>
      <dgm:t>
        <a:bodyPr/>
        <a:lstStyle/>
        <a:p>
          <a:endParaRPr lang="ru-RU"/>
        </a:p>
      </dgm:t>
    </dgm:pt>
    <dgm:pt modelId="{D5C3ACD2-A86A-4660-9CD8-2F0295BC5C66}" type="pres">
      <dgm:prSet presAssocID="{F17ECCF5-69C1-49CA-91BC-97980C3392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C3CEAF-8293-4DC7-BD66-008FB7B7EF3E}" type="pres">
      <dgm:prSet presAssocID="{4443323C-C03D-4ED3-B888-92A5190C8881}" presName="parentText" presStyleLbl="node1" presStyleIdx="0" presStyleCnt="1" custLinFactNeighborY="121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49361-EAF8-4DA5-8F21-3D4651CA7B84}" type="presOf" srcId="{4443323C-C03D-4ED3-B888-92A5190C8881}" destId="{95C3CEAF-8293-4DC7-BD66-008FB7B7EF3E}" srcOrd="0" destOrd="0" presId="urn:microsoft.com/office/officeart/2005/8/layout/vList2"/>
    <dgm:cxn modelId="{469CEAD2-79F3-4ED2-A3BB-AACE9CDDC5EC}" type="presOf" srcId="{F17ECCF5-69C1-49CA-91BC-97980C3392F3}" destId="{D5C3ACD2-A86A-4660-9CD8-2F0295BC5C66}" srcOrd="0" destOrd="0" presId="urn:microsoft.com/office/officeart/2005/8/layout/vList2"/>
    <dgm:cxn modelId="{2127281D-5939-407B-82F6-AF32095111A8}" srcId="{F17ECCF5-69C1-49CA-91BC-97980C3392F3}" destId="{4443323C-C03D-4ED3-B888-92A5190C8881}" srcOrd="0" destOrd="0" parTransId="{AC17117D-7BAA-4553-BE1D-9892AE46F907}" sibTransId="{031EBA84-44F4-4DB1-96CE-E5EDE1574319}"/>
    <dgm:cxn modelId="{9E666285-4395-46E5-B359-6AE0D984C97F}" type="presParOf" srcId="{D5C3ACD2-A86A-4660-9CD8-2F0295BC5C66}" destId="{95C3CEAF-8293-4DC7-BD66-008FB7B7EF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DC766D4B-09E0-47A8-9014-EB65CF8D78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93394C-5818-43F7-AA80-D7BB7FF06800}">
      <dgm:prSet/>
      <dgm:spPr>
        <a:solidFill>
          <a:schemeClr val="bg1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От реальных проектов пирамиды отличаются тем,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что не ведут реальную деятельность, а лишь собирают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и аккумулируют деньги вкладчиков, формируя финансовый пузырь. </a:t>
          </a:r>
          <a:r>
            <a:rPr lang="ru-RU" dirty="0" err="1" smtClean="0">
              <a:solidFill>
                <a:schemeClr val="tx1"/>
              </a:solidFill>
            </a:rPr>
            <a:t>Пирамидчики</a:t>
          </a:r>
          <a:r>
            <a:rPr lang="ru-RU" dirty="0" smtClean="0">
              <a:solidFill>
                <a:schemeClr val="tx1"/>
              </a:solidFill>
            </a:rPr>
            <a:t> легко вешают лапшу 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на уши, виртуозно играя на пороках ленивых людей. Многие жертвы даже встают на защиту таких </a:t>
          </a:r>
          <a:r>
            <a:rPr lang="ru-RU" dirty="0" err="1" smtClean="0">
              <a:solidFill>
                <a:schemeClr val="tx1"/>
              </a:solidFill>
            </a:rPr>
            <a:t>лоховозок</a:t>
          </a:r>
          <a:r>
            <a:rPr lang="ru-RU" dirty="0" smtClean="0">
              <a:solidFill>
                <a:schemeClr val="tx1"/>
              </a:solidFill>
            </a:rPr>
            <a:t>, но если у вас есть хоть доля скептицизма и логики, финансовые пирамиды вам не грозят.</a:t>
          </a:r>
          <a:endParaRPr lang="ru-RU" dirty="0">
            <a:solidFill>
              <a:schemeClr val="tx1"/>
            </a:solidFill>
          </a:endParaRPr>
        </a:p>
      </dgm:t>
    </dgm:pt>
    <dgm:pt modelId="{FD79C622-DE68-4385-91F6-365F7A442879}" type="parTrans" cxnId="{CD6F2163-18DE-4D00-8CBD-B8D2AAF2D9B3}">
      <dgm:prSet/>
      <dgm:spPr/>
      <dgm:t>
        <a:bodyPr/>
        <a:lstStyle/>
        <a:p>
          <a:endParaRPr lang="ru-RU"/>
        </a:p>
      </dgm:t>
    </dgm:pt>
    <dgm:pt modelId="{21F1103F-09E0-4792-B799-7D3657101DB4}" type="sibTrans" cxnId="{CD6F2163-18DE-4D00-8CBD-B8D2AAF2D9B3}">
      <dgm:prSet/>
      <dgm:spPr/>
      <dgm:t>
        <a:bodyPr/>
        <a:lstStyle/>
        <a:p>
          <a:endParaRPr lang="ru-RU"/>
        </a:p>
      </dgm:t>
    </dgm:pt>
    <dgm:pt modelId="{588E299C-9932-49C8-BB4D-B53CACD850FF}" type="pres">
      <dgm:prSet presAssocID="{DC766D4B-09E0-47A8-9014-EB65CF8D78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C59F4-DBEB-403A-B4C3-F6DD2286F0A4}" type="pres">
      <dgm:prSet presAssocID="{A593394C-5818-43F7-AA80-D7BB7FF06800}" presName="parentText" presStyleLbl="node1" presStyleIdx="0" presStyleCnt="1" custLinFactNeighborX="-2041" custLinFactNeighborY="-288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F2163-18DE-4D00-8CBD-B8D2AAF2D9B3}" srcId="{DC766D4B-09E0-47A8-9014-EB65CF8D786B}" destId="{A593394C-5818-43F7-AA80-D7BB7FF06800}" srcOrd="0" destOrd="0" parTransId="{FD79C622-DE68-4385-91F6-365F7A442879}" sibTransId="{21F1103F-09E0-4792-B799-7D3657101DB4}"/>
    <dgm:cxn modelId="{C83E310D-0A2D-4B58-BE50-7E514A4B561B}" type="presOf" srcId="{DC766D4B-09E0-47A8-9014-EB65CF8D786B}" destId="{588E299C-9932-49C8-BB4D-B53CACD850FF}" srcOrd="0" destOrd="0" presId="urn:microsoft.com/office/officeart/2005/8/layout/vList2"/>
    <dgm:cxn modelId="{2F2E4C46-12DA-4D6F-88FE-E4474BC3B254}" type="presOf" srcId="{A593394C-5818-43F7-AA80-D7BB7FF06800}" destId="{D79C59F4-DBEB-403A-B4C3-F6DD2286F0A4}" srcOrd="0" destOrd="0" presId="urn:microsoft.com/office/officeart/2005/8/layout/vList2"/>
    <dgm:cxn modelId="{549DE2FF-9CB2-4A86-B9A2-D2082D81DFE5}" type="presParOf" srcId="{588E299C-9932-49C8-BB4D-B53CACD850FF}" destId="{D79C59F4-DBEB-403A-B4C3-F6DD2286F0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9AC945A-A163-4239-B615-A580B5ECBA53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A699DA-CA71-4651-9A77-A40A40827E65}">
      <dgm:prSet custT="1"/>
      <dgm:spPr>
        <a:solidFill>
          <a:srgbClr val="F65E64"/>
        </a:solidFill>
        <a:ln w="6350"/>
        <a:effectLst/>
        <a:scene3d>
          <a:camera prst="orthographicFront">
            <a:rot lat="0" lon="0" rev="0"/>
          </a:camera>
          <a:lightRig rig="balanced" dir="tr"/>
        </a:scene3d>
        <a:sp3d extrusionH="76200" contourW="14605" prstMaterial="plastic">
          <a:bevelT/>
          <a:extrusionClr>
            <a:schemeClr val="bg1"/>
          </a:extrusionClr>
          <a:contourClr>
            <a:srgbClr val="F65E64"/>
          </a:contourClr>
        </a:sp3d>
      </dgm:spPr>
      <dgm:t>
        <a:bodyPr/>
        <a:lstStyle/>
        <a:p>
          <a:pPr marL="177800" indent="0" rtl="0"/>
          <a:r>
            <a:rPr lang="ru-RU" sz="1200" dirty="0" smtClean="0"/>
            <a:t>В 2021 году волна </a:t>
          </a:r>
          <a:r>
            <a:rPr lang="ru-RU" sz="1200" dirty="0" err="1" smtClean="0"/>
            <a:t>обзвонов</a:t>
          </a:r>
          <a:r>
            <a:rPr lang="ru-RU" sz="1200" dirty="0" smtClean="0"/>
            <a:t> от псевдо-сотрудников банков захлестнула телефоны россиян и граждан СНГ. </a:t>
          </a:r>
          <a:endParaRPr lang="ru-RU" sz="1200" dirty="0"/>
        </a:p>
      </dgm:t>
    </dgm:pt>
    <dgm:pt modelId="{B5CED2FB-E3E3-4E96-A428-8E689863713D}" type="parTrans" cxnId="{326C008F-4B63-4933-B4BC-2D206BACEE9B}">
      <dgm:prSet/>
      <dgm:spPr/>
      <dgm:t>
        <a:bodyPr/>
        <a:lstStyle/>
        <a:p>
          <a:endParaRPr lang="ru-RU"/>
        </a:p>
      </dgm:t>
    </dgm:pt>
    <dgm:pt modelId="{ED2C0DDB-AFCC-443E-AD54-8131774F624D}" type="sibTrans" cxnId="{326C008F-4B63-4933-B4BC-2D206BACEE9B}">
      <dgm:prSet/>
      <dgm:spPr/>
      <dgm:t>
        <a:bodyPr/>
        <a:lstStyle/>
        <a:p>
          <a:endParaRPr lang="ru-RU"/>
        </a:p>
      </dgm:t>
    </dgm:pt>
    <dgm:pt modelId="{603180EC-FE56-4CF1-A470-3C18E43A6D50}" type="pres">
      <dgm:prSet presAssocID="{49AC945A-A163-4239-B615-A580B5ECB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A2E707-7614-4BDE-BB05-1D4ABD4ADC92}" type="pres">
      <dgm:prSet presAssocID="{8EA699DA-CA71-4651-9A77-A40A40827E65}" presName="parentText" presStyleLbl="node1" presStyleIdx="0" presStyleCnt="1" custLinFactNeighborX="4094" custLinFactNeighborY="-14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B28AC8-5CA7-4B4C-81BF-4D997830DD30}" type="presOf" srcId="{8EA699DA-CA71-4651-9A77-A40A40827E65}" destId="{F6A2E707-7614-4BDE-BB05-1D4ABD4ADC92}" srcOrd="0" destOrd="0" presId="urn:microsoft.com/office/officeart/2005/8/layout/vList2"/>
    <dgm:cxn modelId="{326C008F-4B63-4933-B4BC-2D206BACEE9B}" srcId="{49AC945A-A163-4239-B615-A580B5ECBA53}" destId="{8EA699DA-CA71-4651-9A77-A40A40827E65}" srcOrd="0" destOrd="0" parTransId="{B5CED2FB-E3E3-4E96-A428-8E689863713D}" sibTransId="{ED2C0DDB-AFCC-443E-AD54-8131774F624D}"/>
    <dgm:cxn modelId="{B220B123-D989-4997-A7BA-580BCC2991BB}" type="presOf" srcId="{49AC945A-A163-4239-B615-A580B5ECBA53}" destId="{603180EC-FE56-4CF1-A470-3C18E43A6D50}" srcOrd="0" destOrd="0" presId="urn:microsoft.com/office/officeart/2005/8/layout/vList2"/>
    <dgm:cxn modelId="{DD0AD99A-2A86-41C5-A76B-193EE2C7CEAD}" type="presParOf" srcId="{603180EC-FE56-4CF1-A470-3C18E43A6D50}" destId="{F6A2E707-7614-4BDE-BB05-1D4ABD4ADC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13B58F6-F0F6-4B26-B416-681D8D7BD0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EA0573-2F93-4DFB-870D-C16F5D16BB60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Мошенникам известно ваше имя, отчество, фамилия и адрес. Фальшивые сотрудники несуществующих банков пытаются выудить у вас данные банковской карты, для 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чего по телефону разыгрывается спектакль с несколькими действующими лицами.</a:t>
          </a:r>
          <a:endParaRPr lang="ru-RU" sz="1200" dirty="0">
            <a:solidFill>
              <a:schemeClr val="tx1"/>
            </a:solidFill>
          </a:endParaRPr>
        </a:p>
      </dgm:t>
    </dgm:pt>
    <dgm:pt modelId="{44C9CB14-EF1D-43FA-88B6-447F6107B1D1}" type="parTrans" cxnId="{FCCF4958-B876-4AFC-8CD0-1587EF0B5424}">
      <dgm:prSet/>
      <dgm:spPr/>
      <dgm:t>
        <a:bodyPr/>
        <a:lstStyle/>
        <a:p>
          <a:endParaRPr lang="ru-RU"/>
        </a:p>
      </dgm:t>
    </dgm:pt>
    <dgm:pt modelId="{F7AFE306-C9F4-4C3D-B1EB-3F77E995B7E0}" type="sibTrans" cxnId="{FCCF4958-B876-4AFC-8CD0-1587EF0B5424}">
      <dgm:prSet/>
      <dgm:spPr/>
      <dgm:t>
        <a:bodyPr/>
        <a:lstStyle/>
        <a:p>
          <a:endParaRPr lang="ru-RU"/>
        </a:p>
      </dgm:t>
    </dgm:pt>
    <dgm:pt modelId="{3A2FC68F-06B0-428F-9543-E6949D0B9054}" type="pres">
      <dgm:prSet presAssocID="{D13B58F6-F0F6-4B26-B416-681D8D7BD0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2DF27-9FF5-4041-8C96-6A53FC682787}" type="pres">
      <dgm:prSet presAssocID="{37EA0573-2F93-4DFB-870D-C16F5D16BB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EF6235-662D-4674-8AFB-B400E85A9B26}" type="presOf" srcId="{37EA0573-2F93-4DFB-870D-C16F5D16BB60}" destId="{E922DF27-9FF5-4041-8C96-6A53FC682787}" srcOrd="0" destOrd="0" presId="urn:microsoft.com/office/officeart/2005/8/layout/vList2"/>
    <dgm:cxn modelId="{FCCF4958-B876-4AFC-8CD0-1587EF0B5424}" srcId="{D13B58F6-F0F6-4B26-B416-681D8D7BD057}" destId="{37EA0573-2F93-4DFB-870D-C16F5D16BB60}" srcOrd="0" destOrd="0" parTransId="{44C9CB14-EF1D-43FA-88B6-447F6107B1D1}" sibTransId="{F7AFE306-C9F4-4C3D-B1EB-3F77E995B7E0}"/>
    <dgm:cxn modelId="{D1FB0939-4794-4495-8340-A05171C13371}" type="presOf" srcId="{D13B58F6-F0F6-4B26-B416-681D8D7BD057}" destId="{3A2FC68F-06B0-428F-9543-E6949D0B9054}" srcOrd="0" destOrd="0" presId="urn:microsoft.com/office/officeart/2005/8/layout/vList2"/>
    <dgm:cxn modelId="{1606875A-8054-45CF-8321-0706B6629DED}" type="presParOf" srcId="{3A2FC68F-06B0-428F-9543-E6949D0B9054}" destId="{E922DF27-9FF5-4041-8C96-6A53FC68278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AD7BCD98-062C-43D5-A923-BF99D757BB46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D9CE34-CA06-4A6E-8D75-A573B7F2F3C5}">
      <dgm:prSet custT="1"/>
      <dgm:spPr>
        <a:solidFill>
          <a:schemeClr val="accent4">
            <a:lumMod val="75000"/>
          </a:schemeClr>
        </a:solidFill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038C73"/>
          </a:contourClr>
        </a:sp3d>
      </dgm:spPr>
      <dgm:t>
        <a:bodyPr/>
        <a:lstStyle/>
        <a:p>
          <a:pPr rtl="0"/>
          <a:r>
            <a:rPr lang="ru-RU" sz="1200" dirty="0" smtClean="0"/>
            <a:t>Схема развода № 1</a:t>
          </a:r>
          <a:endParaRPr lang="ru-RU" sz="1200" dirty="0"/>
        </a:p>
      </dgm:t>
    </dgm:pt>
    <dgm:pt modelId="{5F925285-678B-45E3-8795-752E695BB95A}" type="parTrans" cxnId="{D51A6E6D-25A7-4378-B50D-B6C3F4DE1750}">
      <dgm:prSet/>
      <dgm:spPr/>
      <dgm:t>
        <a:bodyPr/>
        <a:lstStyle/>
        <a:p>
          <a:endParaRPr lang="ru-RU"/>
        </a:p>
      </dgm:t>
    </dgm:pt>
    <dgm:pt modelId="{250D442F-8206-4C39-8889-90B25071C53B}" type="sibTrans" cxnId="{D51A6E6D-25A7-4378-B50D-B6C3F4DE1750}">
      <dgm:prSet/>
      <dgm:spPr/>
      <dgm:t>
        <a:bodyPr/>
        <a:lstStyle/>
        <a:p>
          <a:endParaRPr lang="ru-RU"/>
        </a:p>
      </dgm:t>
    </dgm:pt>
    <dgm:pt modelId="{AA180179-B81E-417F-9407-8BF6A3B10377}" type="pres">
      <dgm:prSet presAssocID="{AD7BCD98-062C-43D5-A923-BF99D757BB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5AAD9-B713-44F7-9ED3-98DE75F97128}" type="pres">
      <dgm:prSet presAssocID="{B7D9CE34-CA06-4A6E-8D75-A573B7F2F3C5}" presName="parentText" presStyleLbl="node1" presStyleIdx="0" presStyleCnt="1" custLinFactY="100000" custLinFactNeighborX="-36231" custLinFactNeighborY="1551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1A6E6D-25A7-4378-B50D-B6C3F4DE1750}" srcId="{AD7BCD98-062C-43D5-A923-BF99D757BB46}" destId="{B7D9CE34-CA06-4A6E-8D75-A573B7F2F3C5}" srcOrd="0" destOrd="0" parTransId="{5F925285-678B-45E3-8795-752E695BB95A}" sibTransId="{250D442F-8206-4C39-8889-90B25071C53B}"/>
    <dgm:cxn modelId="{0DB940AA-B948-404B-B006-1027952481AA}" type="presOf" srcId="{B7D9CE34-CA06-4A6E-8D75-A573B7F2F3C5}" destId="{F945AAD9-B713-44F7-9ED3-98DE75F97128}" srcOrd="0" destOrd="0" presId="urn:microsoft.com/office/officeart/2005/8/layout/vList2"/>
    <dgm:cxn modelId="{8936EC3F-C981-42C8-81BE-23938B85A532}" type="presOf" srcId="{AD7BCD98-062C-43D5-A923-BF99D757BB46}" destId="{AA180179-B81E-417F-9407-8BF6A3B10377}" srcOrd="0" destOrd="0" presId="urn:microsoft.com/office/officeart/2005/8/layout/vList2"/>
    <dgm:cxn modelId="{30E354A1-D3AE-427E-9664-2CA955E3200A}" type="presParOf" srcId="{AA180179-B81E-417F-9407-8BF6A3B10377}" destId="{F945AAD9-B713-44F7-9ED3-98DE75F9712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E72DC24-12C1-4D79-9B3D-3C03034D7C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EE037-46EF-4E24-8C2F-8365F7D383DB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«Здравствуйте, вы Иван Васильевич Иванов из г. Саратов, проживающий в Ивановском переулке? На вас оформили кредит. Сейчас я соединю вас с сотрудником безопасности». Дальше включается и прерывается музыка, и мужчина с грамотно поставленным голосом просит сверить данные вашей банковской карты. Просят продиктовать номер карты, срок действия и код с обратной стороны.</a:t>
          </a:r>
          <a:endParaRPr lang="ru-RU" dirty="0">
            <a:solidFill>
              <a:schemeClr val="tx1"/>
            </a:solidFill>
          </a:endParaRPr>
        </a:p>
      </dgm:t>
    </dgm:pt>
    <dgm:pt modelId="{D4FD7EFA-B6EE-4ADE-9545-F94B8003A25E}" type="parTrans" cxnId="{9F748EE3-98F5-4206-80AA-F35CA5270EA3}">
      <dgm:prSet/>
      <dgm:spPr/>
      <dgm:t>
        <a:bodyPr/>
        <a:lstStyle/>
        <a:p>
          <a:endParaRPr lang="ru-RU"/>
        </a:p>
      </dgm:t>
    </dgm:pt>
    <dgm:pt modelId="{ECD42BDE-7755-44C2-A281-B15BA1D74756}" type="sibTrans" cxnId="{9F748EE3-98F5-4206-80AA-F35CA5270EA3}">
      <dgm:prSet/>
      <dgm:spPr/>
      <dgm:t>
        <a:bodyPr/>
        <a:lstStyle/>
        <a:p>
          <a:endParaRPr lang="ru-RU"/>
        </a:p>
      </dgm:t>
    </dgm:pt>
    <dgm:pt modelId="{9C28EE3B-E055-4465-B77B-60525F4E5BB5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Если вы не глупы, то данные карты и код из </a:t>
          </a:r>
          <a:r>
            <a:rPr lang="ru-RU" dirty="0" err="1" smtClean="0">
              <a:solidFill>
                <a:schemeClr val="tx1"/>
              </a:solidFill>
            </a:rPr>
            <a:t>sms</a:t>
          </a:r>
          <a:r>
            <a:rPr lang="ru-RU" dirty="0" smtClean="0">
              <a:solidFill>
                <a:schemeClr val="tx1"/>
              </a:solidFill>
            </a:rPr>
            <a:t> мошеннику не сообщите. Эти данные нельзя сообщать даже реальным сотрудникам банка, — об этом финансовые организации информируют в каждой смс-рассылке. Но многие сообщают, на чем схема развода заканчивается дальнейшим списанием средств.</a:t>
          </a:r>
          <a:endParaRPr lang="ru-RU" dirty="0">
            <a:solidFill>
              <a:schemeClr val="tx1"/>
            </a:solidFill>
          </a:endParaRPr>
        </a:p>
      </dgm:t>
    </dgm:pt>
    <dgm:pt modelId="{48D54193-4D28-4E7A-B300-8C1F7EB6B23A}" type="parTrans" cxnId="{12151FB3-3033-4DDA-AFD2-FDD5F46381A4}">
      <dgm:prSet/>
      <dgm:spPr/>
      <dgm:t>
        <a:bodyPr/>
        <a:lstStyle/>
        <a:p>
          <a:endParaRPr lang="ru-RU"/>
        </a:p>
      </dgm:t>
    </dgm:pt>
    <dgm:pt modelId="{A5C44879-5F7E-4C50-AFB0-2D1E52757272}" type="sibTrans" cxnId="{12151FB3-3033-4DDA-AFD2-FDD5F46381A4}">
      <dgm:prSet/>
      <dgm:spPr/>
      <dgm:t>
        <a:bodyPr/>
        <a:lstStyle/>
        <a:p>
          <a:endParaRPr lang="ru-RU"/>
        </a:p>
      </dgm:t>
    </dgm:pt>
    <dgm:pt modelId="{0098394D-0955-446E-9EFC-639426CEDA00}" type="pres">
      <dgm:prSet presAssocID="{1E72DC24-12C1-4D79-9B3D-3C03034D7C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8476A-6DDA-42A5-946F-79580BCC704A}" type="pres">
      <dgm:prSet presAssocID="{8E0EE037-46EF-4E24-8C2F-8365F7D383D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8AC4B-4F22-4134-931A-E41294BADFBC}" type="pres">
      <dgm:prSet presAssocID="{ECD42BDE-7755-44C2-A281-B15BA1D74756}" presName="spacer" presStyleCnt="0"/>
      <dgm:spPr/>
    </dgm:pt>
    <dgm:pt modelId="{7E7BCF97-ED24-4E2F-B505-1FF06819A5E6}" type="pres">
      <dgm:prSet presAssocID="{9C28EE3B-E055-4465-B77B-60525F4E5BB5}" presName="parentText" presStyleLbl="node1" presStyleIdx="1" presStyleCnt="2" custLinFactY="-141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AA757-AD97-409F-9D43-F230C8686AD7}" type="presOf" srcId="{8E0EE037-46EF-4E24-8C2F-8365F7D383DB}" destId="{8558476A-6DDA-42A5-946F-79580BCC704A}" srcOrd="0" destOrd="0" presId="urn:microsoft.com/office/officeart/2005/8/layout/vList2"/>
    <dgm:cxn modelId="{F199F8DA-BD2A-4461-A7BF-B23D62BD2A1D}" type="presOf" srcId="{9C28EE3B-E055-4465-B77B-60525F4E5BB5}" destId="{7E7BCF97-ED24-4E2F-B505-1FF06819A5E6}" srcOrd="0" destOrd="0" presId="urn:microsoft.com/office/officeart/2005/8/layout/vList2"/>
    <dgm:cxn modelId="{547A7A8A-30A7-4235-8361-E35764E1585D}" type="presOf" srcId="{1E72DC24-12C1-4D79-9B3D-3C03034D7CDA}" destId="{0098394D-0955-446E-9EFC-639426CEDA00}" srcOrd="0" destOrd="0" presId="urn:microsoft.com/office/officeart/2005/8/layout/vList2"/>
    <dgm:cxn modelId="{9F748EE3-98F5-4206-80AA-F35CA5270EA3}" srcId="{1E72DC24-12C1-4D79-9B3D-3C03034D7CDA}" destId="{8E0EE037-46EF-4E24-8C2F-8365F7D383DB}" srcOrd="0" destOrd="0" parTransId="{D4FD7EFA-B6EE-4ADE-9545-F94B8003A25E}" sibTransId="{ECD42BDE-7755-44C2-A281-B15BA1D74756}"/>
    <dgm:cxn modelId="{12151FB3-3033-4DDA-AFD2-FDD5F46381A4}" srcId="{1E72DC24-12C1-4D79-9B3D-3C03034D7CDA}" destId="{9C28EE3B-E055-4465-B77B-60525F4E5BB5}" srcOrd="1" destOrd="0" parTransId="{48D54193-4D28-4E7A-B300-8C1F7EB6B23A}" sibTransId="{A5C44879-5F7E-4C50-AFB0-2D1E52757272}"/>
    <dgm:cxn modelId="{7DC37169-2B8C-4CEE-89D0-5C415F287559}" type="presParOf" srcId="{0098394D-0955-446E-9EFC-639426CEDA00}" destId="{8558476A-6DDA-42A5-946F-79580BCC704A}" srcOrd="0" destOrd="0" presId="urn:microsoft.com/office/officeart/2005/8/layout/vList2"/>
    <dgm:cxn modelId="{8473C8D8-0399-4EC2-ACDC-8A5ECDD5766B}" type="presParOf" srcId="{0098394D-0955-446E-9EFC-639426CEDA00}" destId="{7188AC4B-4F22-4134-931A-E41294BADFBC}" srcOrd="1" destOrd="0" presId="urn:microsoft.com/office/officeart/2005/8/layout/vList2"/>
    <dgm:cxn modelId="{C1AF287A-9CA9-4038-95D3-D054BB88FAE4}" type="presParOf" srcId="{0098394D-0955-446E-9EFC-639426CEDA00}" destId="{7E7BCF97-ED24-4E2F-B505-1FF06819A5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DEB0EFE4-002F-4EF1-9423-48461B80B4B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95BC35-BA64-4C94-BE6E-337049DD1C0B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Схема развода № 2</a:t>
          </a:r>
          <a:endParaRPr lang="ru-RU" dirty="0"/>
        </a:p>
      </dgm:t>
    </dgm:pt>
    <dgm:pt modelId="{FDD06F4C-C57D-4613-826B-86C19716965E}" type="parTrans" cxnId="{641323A5-5A41-451D-B7E9-3ED89DBD62CB}">
      <dgm:prSet/>
      <dgm:spPr/>
      <dgm:t>
        <a:bodyPr/>
        <a:lstStyle/>
        <a:p>
          <a:endParaRPr lang="ru-RU"/>
        </a:p>
      </dgm:t>
    </dgm:pt>
    <dgm:pt modelId="{97B34AF0-0233-472E-9AAE-ACF46E96197D}" type="sibTrans" cxnId="{641323A5-5A41-451D-B7E9-3ED89DBD62CB}">
      <dgm:prSet/>
      <dgm:spPr/>
      <dgm:t>
        <a:bodyPr/>
        <a:lstStyle/>
        <a:p>
          <a:endParaRPr lang="ru-RU"/>
        </a:p>
      </dgm:t>
    </dgm:pt>
    <dgm:pt modelId="{B5EEF1FB-F059-4EF9-AF21-7E359FFE2004}" type="pres">
      <dgm:prSet presAssocID="{DEB0EFE4-002F-4EF1-9423-48461B80B4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44D9B5-63FB-45D1-9B86-175A633DF665}" type="pres">
      <dgm:prSet presAssocID="{B995BC35-BA64-4C94-BE6E-337049DD1C0B}" presName="parentText" presStyleLbl="node1" presStyleIdx="0" presStyleCnt="1" custLinFactY="100000" custLinFactNeighborX="26349" custLinFactNeighborY="157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6232EB-82CF-4317-8666-E278A77259EC}" type="presOf" srcId="{B995BC35-BA64-4C94-BE6E-337049DD1C0B}" destId="{7F44D9B5-63FB-45D1-9B86-175A633DF665}" srcOrd="0" destOrd="0" presId="urn:microsoft.com/office/officeart/2005/8/layout/vList2"/>
    <dgm:cxn modelId="{641323A5-5A41-451D-B7E9-3ED89DBD62CB}" srcId="{DEB0EFE4-002F-4EF1-9423-48461B80B4BA}" destId="{B995BC35-BA64-4C94-BE6E-337049DD1C0B}" srcOrd="0" destOrd="0" parTransId="{FDD06F4C-C57D-4613-826B-86C19716965E}" sibTransId="{97B34AF0-0233-472E-9AAE-ACF46E96197D}"/>
    <dgm:cxn modelId="{DC0CC612-837C-4072-9CCD-719921EE05CE}" type="presOf" srcId="{DEB0EFE4-002F-4EF1-9423-48461B80B4BA}" destId="{B5EEF1FB-F059-4EF9-AF21-7E359FFE2004}" srcOrd="0" destOrd="0" presId="urn:microsoft.com/office/officeart/2005/8/layout/vList2"/>
    <dgm:cxn modelId="{2A4BBE0A-7832-474F-B2EB-2439778350CE}" type="presParOf" srcId="{B5EEF1FB-F059-4EF9-AF21-7E359FFE2004}" destId="{7F44D9B5-63FB-45D1-9B86-175A633DF6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9F0994C2-8B69-4DD4-972D-7F0FFB3BF8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672E08-F05F-49CE-BBF5-D6C3DD61D3CB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Если вы оказываетесь крепким орешком и упорно отказываетесь сказать аферистам реквизиты карты, в ход вступают угрозы. Начинают говорить, что, мол, раз вы данные не сообщаете, то мы заблокируем вам карту. Можно смело заканчивать разговор, номер заносить в черный список, а лучше вообще не начинать такой разговор.</a:t>
          </a:r>
          <a:endParaRPr lang="ru-RU" dirty="0">
            <a:solidFill>
              <a:schemeClr val="tx1"/>
            </a:solidFill>
          </a:endParaRPr>
        </a:p>
      </dgm:t>
    </dgm:pt>
    <dgm:pt modelId="{5FFC2886-AAE0-4FA5-931A-54FD80F153C9}" type="parTrans" cxnId="{30B13897-11B2-473B-ABC8-A2FB38B84079}">
      <dgm:prSet/>
      <dgm:spPr/>
      <dgm:t>
        <a:bodyPr/>
        <a:lstStyle/>
        <a:p>
          <a:endParaRPr lang="ru-RU"/>
        </a:p>
      </dgm:t>
    </dgm:pt>
    <dgm:pt modelId="{482C810E-5640-4815-B2B2-E3341B3A9790}" type="sibTrans" cxnId="{30B13897-11B2-473B-ABC8-A2FB38B84079}">
      <dgm:prSet/>
      <dgm:spPr/>
      <dgm:t>
        <a:bodyPr/>
        <a:lstStyle/>
        <a:p>
          <a:endParaRPr lang="ru-RU"/>
        </a:p>
      </dgm:t>
    </dgm:pt>
    <dgm:pt modelId="{80B6F3D6-0C92-4F3F-A94F-8613A137EFBC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А скажет он вот что: «У вас на карте </a:t>
          </a:r>
          <a:r>
            <a:rPr lang="ru-RU" dirty="0" err="1" smtClean="0">
              <a:solidFill>
                <a:schemeClr val="tx1"/>
              </a:solidFill>
            </a:rPr>
            <a:t>займ</a:t>
          </a:r>
          <a:r>
            <a:rPr lang="ru-RU" dirty="0" smtClean="0">
              <a:solidFill>
                <a:schemeClr val="tx1"/>
              </a:solidFill>
            </a:rPr>
            <a:t>, давайте я помогу исправить проблему. В вашем городе нечестные сотрудники банка взяли на вас кредит. Его нужно отменить. Сходите в ближайшее отделение Сбербанка, мы поможем вам снять кредит из банкомата. Просто делайте, как мы вам скажем, и все получится».</a:t>
          </a:r>
          <a:endParaRPr lang="ru-RU" dirty="0">
            <a:solidFill>
              <a:schemeClr val="tx1"/>
            </a:solidFill>
          </a:endParaRPr>
        </a:p>
      </dgm:t>
    </dgm:pt>
    <dgm:pt modelId="{DED95CD3-9C3D-4788-85D3-6ED3831F9AC0}" type="parTrans" cxnId="{B362ABBA-6D32-4020-A1C8-ECBC5424F1DB}">
      <dgm:prSet/>
      <dgm:spPr/>
      <dgm:t>
        <a:bodyPr/>
        <a:lstStyle/>
        <a:p>
          <a:endParaRPr lang="ru-RU"/>
        </a:p>
      </dgm:t>
    </dgm:pt>
    <dgm:pt modelId="{696869D2-F880-4463-A235-CBF7C6DDBD20}" type="sibTrans" cxnId="{B362ABBA-6D32-4020-A1C8-ECBC5424F1DB}">
      <dgm:prSet/>
      <dgm:spPr/>
      <dgm:t>
        <a:bodyPr/>
        <a:lstStyle/>
        <a:p>
          <a:endParaRPr lang="ru-RU"/>
        </a:p>
      </dgm:t>
    </dgm:pt>
    <dgm:pt modelId="{91B9FD3D-6B4D-43AC-8B24-BA0A3654BDF8}">
      <dgm:prSet/>
      <dgm:spPr>
        <a:noFill/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Человек идет и реально оформляет одалживает средства через Сбербанк онлайн, а потом переводит эти деньги мошенникам, чтобы они сняли с него этот кредит. Чаще всего так разводят пенсионеров, которые лишаются накоплений, а в придачу еще и попадают в долговую яму.</a:t>
          </a:r>
          <a:endParaRPr lang="ru-RU" dirty="0">
            <a:solidFill>
              <a:schemeClr val="tx1"/>
            </a:solidFill>
          </a:endParaRPr>
        </a:p>
      </dgm:t>
    </dgm:pt>
    <dgm:pt modelId="{56C4BB22-FFD2-45F1-B133-89FBACB8DBD2}" type="parTrans" cxnId="{65B0F933-5F88-49A4-8D64-34F80B97226A}">
      <dgm:prSet/>
      <dgm:spPr/>
      <dgm:t>
        <a:bodyPr/>
        <a:lstStyle/>
        <a:p>
          <a:endParaRPr lang="ru-RU"/>
        </a:p>
      </dgm:t>
    </dgm:pt>
    <dgm:pt modelId="{0B727AA7-4A59-4CB5-A4C6-33FDC73A53C3}" type="sibTrans" cxnId="{65B0F933-5F88-49A4-8D64-34F80B97226A}">
      <dgm:prSet/>
      <dgm:spPr/>
      <dgm:t>
        <a:bodyPr/>
        <a:lstStyle/>
        <a:p>
          <a:endParaRPr lang="ru-RU"/>
        </a:p>
      </dgm:t>
    </dgm:pt>
    <dgm:pt modelId="{40859B7A-A45C-4615-AA02-58498D7A6665}" type="pres">
      <dgm:prSet presAssocID="{9F0994C2-8B69-4DD4-972D-7F0FFB3BF8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866482-CD8B-4281-8CC8-FD96BC7D02CC}" type="pres">
      <dgm:prSet presAssocID="{0E672E08-F05F-49CE-BBF5-D6C3DD61D3C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2214D-63F5-4FAA-B37D-25ED1F0F4ACE}" type="pres">
      <dgm:prSet presAssocID="{482C810E-5640-4815-B2B2-E3341B3A9790}" presName="spacer" presStyleCnt="0"/>
      <dgm:spPr/>
    </dgm:pt>
    <dgm:pt modelId="{F9D6982B-1273-43F3-9464-56FCAB41AAC8}" type="pres">
      <dgm:prSet presAssocID="{80B6F3D6-0C92-4F3F-A94F-8613A137EFBC}" presName="parentText" presStyleLbl="node1" presStyleIdx="1" presStyleCnt="3" custLinFactY="-1086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C26AF-E345-479A-B5D3-2692385A7D42}" type="pres">
      <dgm:prSet presAssocID="{696869D2-F880-4463-A235-CBF7C6DDBD20}" presName="spacer" presStyleCnt="0"/>
      <dgm:spPr/>
    </dgm:pt>
    <dgm:pt modelId="{A081DFED-6178-41B1-BA34-849B1D27B6D3}" type="pres">
      <dgm:prSet presAssocID="{91B9FD3D-6B4D-43AC-8B24-BA0A3654BDF8}" presName="parentText" presStyleLbl="node1" presStyleIdx="2" presStyleCnt="3" custLinFactY="-334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0F933-5F88-49A4-8D64-34F80B97226A}" srcId="{9F0994C2-8B69-4DD4-972D-7F0FFB3BF802}" destId="{91B9FD3D-6B4D-43AC-8B24-BA0A3654BDF8}" srcOrd="2" destOrd="0" parTransId="{56C4BB22-FFD2-45F1-B133-89FBACB8DBD2}" sibTransId="{0B727AA7-4A59-4CB5-A4C6-33FDC73A53C3}"/>
    <dgm:cxn modelId="{30B13897-11B2-473B-ABC8-A2FB38B84079}" srcId="{9F0994C2-8B69-4DD4-972D-7F0FFB3BF802}" destId="{0E672E08-F05F-49CE-BBF5-D6C3DD61D3CB}" srcOrd="0" destOrd="0" parTransId="{5FFC2886-AAE0-4FA5-931A-54FD80F153C9}" sibTransId="{482C810E-5640-4815-B2B2-E3341B3A9790}"/>
    <dgm:cxn modelId="{B780DBD8-1AAA-4205-83B8-664416025892}" type="presOf" srcId="{91B9FD3D-6B4D-43AC-8B24-BA0A3654BDF8}" destId="{A081DFED-6178-41B1-BA34-849B1D27B6D3}" srcOrd="0" destOrd="0" presId="urn:microsoft.com/office/officeart/2005/8/layout/vList2"/>
    <dgm:cxn modelId="{8B14F52C-3B3C-48E8-871A-BCC11A3675C1}" type="presOf" srcId="{80B6F3D6-0C92-4F3F-A94F-8613A137EFBC}" destId="{F9D6982B-1273-43F3-9464-56FCAB41AAC8}" srcOrd="0" destOrd="0" presId="urn:microsoft.com/office/officeart/2005/8/layout/vList2"/>
    <dgm:cxn modelId="{FCA5B808-6188-4399-B161-74CC9E4C6352}" type="presOf" srcId="{9F0994C2-8B69-4DD4-972D-7F0FFB3BF802}" destId="{40859B7A-A45C-4615-AA02-58498D7A6665}" srcOrd="0" destOrd="0" presId="urn:microsoft.com/office/officeart/2005/8/layout/vList2"/>
    <dgm:cxn modelId="{627F657A-BFD1-477E-B774-5D6C9DD789E5}" type="presOf" srcId="{0E672E08-F05F-49CE-BBF5-D6C3DD61D3CB}" destId="{89866482-CD8B-4281-8CC8-FD96BC7D02CC}" srcOrd="0" destOrd="0" presId="urn:microsoft.com/office/officeart/2005/8/layout/vList2"/>
    <dgm:cxn modelId="{B362ABBA-6D32-4020-A1C8-ECBC5424F1DB}" srcId="{9F0994C2-8B69-4DD4-972D-7F0FFB3BF802}" destId="{80B6F3D6-0C92-4F3F-A94F-8613A137EFBC}" srcOrd="1" destOrd="0" parTransId="{DED95CD3-9C3D-4788-85D3-6ED3831F9AC0}" sibTransId="{696869D2-F880-4463-A235-CBF7C6DDBD20}"/>
    <dgm:cxn modelId="{F9C45648-4D81-4DD8-8852-CE4EE8B7BB5C}" type="presParOf" srcId="{40859B7A-A45C-4615-AA02-58498D7A6665}" destId="{89866482-CD8B-4281-8CC8-FD96BC7D02CC}" srcOrd="0" destOrd="0" presId="urn:microsoft.com/office/officeart/2005/8/layout/vList2"/>
    <dgm:cxn modelId="{6BE66ECF-04F4-4574-8172-7787FD08EF0E}" type="presParOf" srcId="{40859B7A-A45C-4615-AA02-58498D7A6665}" destId="{3312214D-63F5-4FAA-B37D-25ED1F0F4ACE}" srcOrd="1" destOrd="0" presId="urn:microsoft.com/office/officeart/2005/8/layout/vList2"/>
    <dgm:cxn modelId="{22184C82-31C9-4A08-AEAB-AE8A86F8DBCC}" type="presParOf" srcId="{40859B7A-A45C-4615-AA02-58498D7A6665}" destId="{F9D6982B-1273-43F3-9464-56FCAB41AAC8}" srcOrd="2" destOrd="0" presId="urn:microsoft.com/office/officeart/2005/8/layout/vList2"/>
    <dgm:cxn modelId="{BB35CF01-53CB-47A0-BA84-4269BCC75DC7}" type="presParOf" srcId="{40859B7A-A45C-4615-AA02-58498D7A6665}" destId="{981C26AF-E345-479A-B5D3-2692385A7D42}" srcOrd="3" destOrd="0" presId="urn:microsoft.com/office/officeart/2005/8/layout/vList2"/>
    <dgm:cxn modelId="{F4335641-176D-4BD3-9A20-5F30B8B181DE}" type="presParOf" srcId="{40859B7A-A45C-4615-AA02-58498D7A6665}" destId="{A081DFED-6178-41B1-BA34-849B1D27B6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5CB9F9D1-81C0-4AE0-9115-39F403030B1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9235F-4AC7-44EA-A923-15D5260C75B8}">
      <dgm:prSet custT="1"/>
      <dgm:spPr>
        <a:solidFill>
          <a:srgbClr val="F65E64"/>
        </a:solidFill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gm:spPr>
      <dgm:t>
        <a:bodyPr/>
        <a:lstStyle/>
        <a:p>
          <a:pPr rtl="0"/>
          <a:r>
            <a:rPr lang="ru-RU" sz="1400" dirty="0" smtClean="0"/>
            <a:t>Никому не передавайте данные карты, не оформляйте кредиты под давлением из страха блокировки карты. Реальные сотрудники банка звонят крайне редко и не просят секретные данные.</a:t>
          </a:r>
          <a:endParaRPr lang="ru-RU" sz="1400" dirty="0"/>
        </a:p>
      </dgm:t>
    </dgm:pt>
    <dgm:pt modelId="{1B0568B2-1397-45A0-B891-58D9DE0AA19E}" type="parTrans" cxnId="{ADB6403A-6AAA-4CC6-9290-FE9DC0F173BA}">
      <dgm:prSet/>
      <dgm:spPr/>
      <dgm:t>
        <a:bodyPr/>
        <a:lstStyle/>
        <a:p>
          <a:endParaRPr lang="ru-RU"/>
        </a:p>
      </dgm:t>
    </dgm:pt>
    <dgm:pt modelId="{9B29DD09-9AFB-4EF0-886D-879CACB2AF3B}" type="sibTrans" cxnId="{ADB6403A-6AAA-4CC6-9290-FE9DC0F173BA}">
      <dgm:prSet/>
      <dgm:spPr/>
      <dgm:t>
        <a:bodyPr/>
        <a:lstStyle/>
        <a:p>
          <a:endParaRPr lang="ru-RU"/>
        </a:p>
      </dgm:t>
    </dgm:pt>
    <dgm:pt modelId="{0B96071E-3077-4F7B-AB78-DFF255641527}" type="pres">
      <dgm:prSet presAssocID="{5CB9F9D1-81C0-4AE0-9115-39F403030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82D8D-8B62-4C68-B845-3728E62D98BA}" type="pres">
      <dgm:prSet presAssocID="{16A9235F-4AC7-44EA-A923-15D5260C75B8}" presName="parentText" presStyleLbl="node1" presStyleIdx="0" presStyleCnt="1" custScaleY="75345" custLinFactNeighborX="1389" custLinFactNeighborY="-28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6403A-6AAA-4CC6-9290-FE9DC0F173BA}" srcId="{5CB9F9D1-81C0-4AE0-9115-39F403030B19}" destId="{16A9235F-4AC7-44EA-A923-15D5260C75B8}" srcOrd="0" destOrd="0" parTransId="{1B0568B2-1397-45A0-B891-58D9DE0AA19E}" sibTransId="{9B29DD09-9AFB-4EF0-886D-879CACB2AF3B}"/>
    <dgm:cxn modelId="{936810BD-72E8-4F22-BD2D-9377B174A477}" type="presOf" srcId="{16A9235F-4AC7-44EA-A923-15D5260C75B8}" destId="{4E482D8D-8B62-4C68-B845-3728E62D98BA}" srcOrd="0" destOrd="0" presId="urn:microsoft.com/office/officeart/2005/8/layout/vList2"/>
    <dgm:cxn modelId="{F63606D8-1CF9-4FAF-8C38-1134A3009646}" type="presOf" srcId="{5CB9F9D1-81C0-4AE0-9115-39F403030B19}" destId="{0B96071E-3077-4F7B-AB78-DFF255641527}" srcOrd="0" destOrd="0" presId="urn:microsoft.com/office/officeart/2005/8/layout/vList2"/>
    <dgm:cxn modelId="{6779BECA-B045-43D9-B223-7994C38A78E1}" type="presParOf" srcId="{0B96071E-3077-4F7B-AB78-DFF255641527}" destId="{4E482D8D-8B62-4C68-B845-3728E62D9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41FBBE93-8030-4EC2-8BDA-37AFCB6A762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25214A-90E3-4EB4-9393-0512750297F4}">
      <dgm:prSet custT="1"/>
      <dgm:spPr>
        <a:noFill/>
        <a:effectLst/>
      </dgm:spPr>
      <dgm:t>
        <a:bodyPr/>
        <a:lstStyle/>
        <a:p>
          <a:pPr algn="l" rtl="0"/>
          <a:r>
            <a:rPr lang="ru-RU" sz="1400" dirty="0" smtClean="0">
              <a:solidFill>
                <a:srgbClr val="038C73"/>
              </a:solidFill>
            </a:rPr>
            <a:t>Полезных проектов в интернете мало. Чтобы зарабатывать там деньги, нужно быть </a:t>
          </a:r>
          <a:r>
            <a:rPr lang="ru-RU" sz="1400" dirty="0" err="1" smtClean="0">
              <a:solidFill>
                <a:srgbClr val="038C73"/>
              </a:solidFill>
            </a:rPr>
            <a:t>блогером</a:t>
          </a:r>
          <a:r>
            <a:rPr lang="ru-RU" sz="1400" dirty="0" smtClean="0">
              <a:solidFill>
                <a:srgbClr val="038C73"/>
              </a:solidFill>
            </a:rPr>
            <a:t>, </a:t>
          </a:r>
          <a:r>
            <a:rPr lang="ru-RU" sz="1400" dirty="0" err="1" smtClean="0">
              <a:solidFill>
                <a:srgbClr val="038C73"/>
              </a:solidFill>
            </a:rPr>
            <a:t>фрилансером</a:t>
          </a:r>
          <a:r>
            <a:rPr lang="ru-RU" sz="1400" dirty="0" smtClean="0">
              <a:solidFill>
                <a:srgbClr val="038C73"/>
              </a:solidFill>
            </a:rPr>
            <a:t>, или уметь работать с сайтами, заниматься программированием, версткой, дизайном. Напоследок хочется порекомендовать относиться ко всему со здоровым скептицизмом, ведь если вам кто-то просто так предлагает деньги, то вас хотят обмануть.</a:t>
          </a:r>
          <a:endParaRPr lang="ru-RU" sz="1400" dirty="0">
            <a:solidFill>
              <a:srgbClr val="038C73"/>
            </a:solidFill>
          </a:endParaRPr>
        </a:p>
      </dgm:t>
    </dgm:pt>
    <dgm:pt modelId="{BD531163-2F0E-4E3C-AFFB-8C0D8F12A2BF}" type="parTrans" cxnId="{5694C16D-A230-4BEC-9E29-78DC5A6CB0C6}">
      <dgm:prSet/>
      <dgm:spPr/>
      <dgm:t>
        <a:bodyPr/>
        <a:lstStyle/>
        <a:p>
          <a:endParaRPr lang="ru-RU"/>
        </a:p>
      </dgm:t>
    </dgm:pt>
    <dgm:pt modelId="{F39DAF66-2D29-4D87-9919-214B165FC6EF}" type="sibTrans" cxnId="{5694C16D-A230-4BEC-9E29-78DC5A6CB0C6}">
      <dgm:prSet/>
      <dgm:spPr/>
      <dgm:t>
        <a:bodyPr/>
        <a:lstStyle/>
        <a:p>
          <a:endParaRPr lang="ru-RU"/>
        </a:p>
      </dgm:t>
    </dgm:pt>
    <dgm:pt modelId="{E8D4F68F-999D-4425-9E50-619FF52C1687}" type="pres">
      <dgm:prSet presAssocID="{41FBBE93-8030-4EC2-8BDA-37AFCB6A76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C97CE-60A1-42DD-88B2-5B570B0D3944}" type="pres">
      <dgm:prSet presAssocID="{7425214A-90E3-4EB4-9393-0512750297F4}" presName="parentText" presStyleLbl="node1" presStyleIdx="0" presStyleCnt="1" custLinFactNeighborX="7339" custLinFactNeighborY="-228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44CD0-5FF6-414B-B585-E0E6DB322DBD}" type="presOf" srcId="{7425214A-90E3-4EB4-9393-0512750297F4}" destId="{FD7C97CE-60A1-42DD-88B2-5B570B0D3944}" srcOrd="0" destOrd="0" presId="urn:microsoft.com/office/officeart/2005/8/layout/vList2"/>
    <dgm:cxn modelId="{677D1F93-4C64-45A0-B844-9AF7B4A896E0}" type="presOf" srcId="{41FBBE93-8030-4EC2-8BDA-37AFCB6A7620}" destId="{E8D4F68F-999D-4425-9E50-619FF52C1687}" srcOrd="0" destOrd="0" presId="urn:microsoft.com/office/officeart/2005/8/layout/vList2"/>
    <dgm:cxn modelId="{5694C16D-A230-4BEC-9E29-78DC5A6CB0C6}" srcId="{41FBBE93-8030-4EC2-8BDA-37AFCB6A7620}" destId="{7425214A-90E3-4EB4-9393-0512750297F4}" srcOrd="0" destOrd="0" parTransId="{BD531163-2F0E-4E3C-AFFB-8C0D8F12A2BF}" sibTransId="{F39DAF66-2D29-4D87-9919-214B165FC6EF}"/>
    <dgm:cxn modelId="{4D0CCC92-3BEA-41EC-A3B8-C6119007684F}" type="presParOf" srcId="{E8D4F68F-999D-4425-9E50-619FF52C1687}" destId="{FD7C97CE-60A1-42DD-88B2-5B570B0D39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CB9F9D1-81C0-4AE0-9115-39F403030B19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9235F-4AC7-44EA-A923-15D5260C75B8}">
      <dgm:prSet custT="1"/>
      <dgm:spPr>
        <a:solidFill>
          <a:srgbClr val="F65E64"/>
        </a:solidFill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gm:spPr>
      <dgm:t>
        <a:bodyPr/>
        <a:lstStyle/>
        <a:p>
          <a:pPr rtl="0"/>
          <a:r>
            <a:rPr lang="ru-RU" sz="3600" dirty="0" smtClean="0"/>
            <a:t>Будьте бдительны и осторожны!</a:t>
          </a:r>
          <a:endParaRPr lang="ru-RU" sz="3600" dirty="0"/>
        </a:p>
      </dgm:t>
    </dgm:pt>
    <dgm:pt modelId="{1B0568B2-1397-45A0-B891-58D9DE0AA19E}" type="parTrans" cxnId="{ADB6403A-6AAA-4CC6-9290-FE9DC0F173BA}">
      <dgm:prSet/>
      <dgm:spPr/>
      <dgm:t>
        <a:bodyPr/>
        <a:lstStyle/>
        <a:p>
          <a:endParaRPr lang="ru-RU"/>
        </a:p>
      </dgm:t>
    </dgm:pt>
    <dgm:pt modelId="{9B29DD09-9AFB-4EF0-886D-879CACB2AF3B}" type="sibTrans" cxnId="{ADB6403A-6AAA-4CC6-9290-FE9DC0F173BA}">
      <dgm:prSet/>
      <dgm:spPr/>
      <dgm:t>
        <a:bodyPr/>
        <a:lstStyle/>
        <a:p>
          <a:endParaRPr lang="ru-RU"/>
        </a:p>
      </dgm:t>
    </dgm:pt>
    <dgm:pt modelId="{0B96071E-3077-4F7B-AB78-DFF255641527}" type="pres">
      <dgm:prSet presAssocID="{5CB9F9D1-81C0-4AE0-9115-39F403030B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482D8D-8B62-4C68-B845-3728E62D98BA}" type="pres">
      <dgm:prSet presAssocID="{16A9235F-4AC7-44EA-A923-15D5260C75B8}" presName="parentText" presStyleLbl="node1" presStyleIdx="0" presStyleCnt="1" custScaleY="75345" custLinFactNeighborX="795" custLinFactNeighborY="896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B5C061-64CE-43D1-96D6-B009E514621C}" type="presOf" srcId="{5CB9F9D1-81C0-4AE0-9115-39F403030B19}" destId="{0B96071E-3077-4F7B-AB78-DFF255641527}" srcOrd="0" destOrd="0" presId="urn:microsoft.com/office/officeart/2005/8/layout/vList2"/>
    <dgm:cxn modelId="{ADB6403A-6AAA-4CC6-9290-FE9DC0F173BA}" srcId="{5CB9F9D1-81C0-4AE0-9115-39F403030B19}" destId="{16A9235F-4AC7-44EA-A923-15D5260C75B8}" srcOrd="0" destOrd="0" parTransId="{1B0568B2-1397-45A0-B891-58D9DE0AA19E}" sibTransId="{9B29DD09-9AFB-4EF0-886D-879CACB2AF3B}"/>
    <dgm:cxn modelId="{01381B5C-90E4-40F5-AECF-869425F35046}" type="presOf" srcId="{16A9235F-4AC7-44EA-A923-15D5260C75B8}" destId="{4E482D8D-8B62-4C68-B845-3728E62D98BA}" srcOrd="0" destOrd="0" presId="urn:microsoft.com/office/officeart/2005/8/layout/vList2"/>
    <dgm:cxn modelId="{1BF2A846-11A9-41D2-A9D2-BC2B1ED69AF0}" type="presParOf" srcId="{0B96071E-3077-4F7B-AB78-DFF255641527}" destId="{4E482D8D-8B62-4C68-B845-3728E62D98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A1F8B-1D3C-4C45-AD00-9093B7729D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C8CCEC-1312-4FC8-98F1-E0582144607A}">
      <dgm:prSet custT="1"/>
      <dgm:spPr>
        <a:noFill/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Эти ребята активны всегда. Стоит оставить на просторах интернета свой номер телефона, с высокой долей вероятности он попадет в базу черных брокеров. Начнутся регулярные, надоедливые звонки, </a:t>
          </a:r>
          <a:br>
            <a:rPr lang="ru-RU" sz="1200" dirty="0" smtClean="0">
              <a:solidFill>
                <a:schemeClr val="tx1"/>
              </a:solidFill>
            </a:rPr>
          </a:br>
          <a:r>
            <a:rPr lang="ru-RU" sz="1200" dirty="0" smtClean="0">
              <a:solidFill>
                <a:schemeClr val="tx1"/>
              </a:solidFill>
            </a:rPr>
            <a:t>с предложением поторговать на крутой бирже, похожей на </a:t>
          </a:r>
          <a:r>
            <a:rPr lang="ru-RU" sz="1200" dirty="0" err="1" smtClean="0">
              <a:solidFill>
                <a:schemeClr val="tx1"/>
              </a:solidFill>
            </a:rPr>
            <a:t>Форекс</a:t>
          </a:r>
          <a:r>
            <a:rPr lang="ru-RU" sz="1200" dirty="0" smtClean="0">
              <a:solidFill>
                <a:schemeClr val="tx1"/>
              </a:solidFill>
            </a:rPr>
            <a:t>. Иногда говорят о неких ботах, которые якобы будут делать прогнозы, и точно указывать выгодные ставки.</a:t>
          </a:r>
          <a:endParaRPr lang="ru-RU" sz="1200" dirty="0">
            <a:solidFill>
              <a:schemeClr val="tx1"/>
            </a:solidFill>
          </a:endParaRPr>
        </a:p>
      </dgm:t>
    </dgm:pt>
    <dgm:pt modelId="{969C7017-00BA-4579-BEBA-D4A58DA4D751}" type="parTrans" cxnId="{B35DAE26-3F04-46F3-87E9-1B42EC65D15A}">
      <dgm:prSet/>
      <dgm:spPr/>
      <dgm:t>
        <a:bodyPr/>
        <a:lstStyle/>
        <a:p>
          <a:endParaRPr lang="ru-RU"/>
        </a:p>
      </dgm:t>
    </dgm:pt>
    <dgm:pt modelId="{00E46778-9B23-47FD-8A40-525C1C1EDE23}" type="sibTrans" cxnId="{B35DAE26-3F04-46F3-87E9-1B42EC65D15A}">
      <dgm:prSet/>
      <dgm:spPr/>
      <dgm:t>
        <a:bodyPr/>
        <a:lstStyle/>
        <a:p>
          <a:endParaRPr lang="ru-RU"/>
        </a:p>
      </dgm:t>
    </dgm:pt>
    <dgm:pt modelId="{3718FC97-822E-4234-A52A-C1B04B9AC077}">
      <dgm:prSet custT="1"/>
      <dgm:spPr>
        <a:noFill/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Если вы согласитесь так зарабатывать, сначала брокер попросит вложить немало денег. Не беда, если у вас их не окажется. Вежливые брокеры обязательно предложат взять кредит, и даже с плохой кредитной историей помогут вам это сделать. За вами закрепят персонального менеджера, который на самом деле сидит у себя дома и делает вид, что работает в офисе, а на фон ставит запись с телефонными разговорами. Хотя, может быть, он на самом деле находится в офисе, где такие же «сотрудники» обрабатывают по телефону новых жертв.</a:t>
          </a:r>
          <a:endParaRPr lang="ru-RU" sz="1200" dirty="0">
            <a:solidFill>
              <a:schemeClr val="tx1"/>
            </a:solidFill>
          </a:endParaRPr>
        </a:p>
      </dgm:t>
    </dgm:pt>
    <dgm:pt modelId="{A2ACD45F-5F79-4260-B417-9117658D18D4}" type="parTrans" cxnId="{28A60F28-DE40-4CCC-8452-80E12B35222B}">
      <dgm:prSet/>
      <dgm:spPr/>
      <dgm:t>
        <a:bodyPr/>
        <a:lstStyle/>
        <a:p>
          <a:endParaRPr lang="ru-RU"/>
        </a:p>
      </dgm:t>
    </dgm:pt>
    <dgm:pt modelId="{805D49F3-CC89-4B9A-BD41-935661186A1A}" type="sibTrans" cxnId="{28A60F28-DE40-4CCC-8452-80E12B35222B}">
      <dgm:prSet/>
      <dgm:spPr/>
      <dgm:t>
        <a:bodyPr/>
        <a:lstStyle/>
        <a:p>
          <a:endParaRPr lang="ru-RU"/>
        </a:p>
      </dgm:t>
    </dgm:pt>
    <dgm:pt modelId="{7239C905-0492-4CF1-89F7-68B63B25ADD9}" type="pres">
      <dgm:prSet presAssocID="{BBAA1F8B-1D3C-4C45-AD00-9093B7729D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FBF11-5148-4C98-8E7D-1BEAD9E3915C}" type="pres">
      <dgm:prSet presAssocID="{EEC8CCEC-1312-4FC8-98F1-E0582144607A}" presName="parentText" presStyleLbl="node1" presStyleIdx="0" presStyleCnt="2" custScaleX="90909" custLinFactNeighborX="2020" custLinFactNeighborY="-8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474DA-D9DA-42A9-912A-149A0B8A7C17}" type="pres">
      <dgm:prSet presAssocID="{00E46778-9B23-47FD-8A40-525C1C1EDE23}" presName="spacer" presStyleCnt="0"/>
      <dgm:spPr/>
    </dgm:pt>
    <dgm:pt modelId="{CA6AF11C-44C8-4509-939A-40F10182F4D4}" type="pres">
      <dgm:prSet presAssocID="{3718FC97-822E-4234-A52A-C1B04B9AC077}" presName="parentText" presStyleLbl="node1" presStyleIdx="1" presStyleCnt="2" custScaleX="90909" custScaleY="122403" custLinFactNeighborX="2020" custLinFactNeighborY="-8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5DAE26-3F04-46F3-87E9-1B42EC65D15A}" srcId="{BBAA1F8B-1D3C-4C45-AD00-9093B7729D4A}" destId="{EEC8CCEC-1312-4FC8-98F1-E0582144607A}" srcOrd="0" destOrd="0" parTransId="{969C7017-00BA-4579-BEBA-D4A58DA4D751}" sibTransId="{00E46778-9B23-47FD-8A40-525C1C1EDE23}"/>
    <dgm:cxn modelId="{29FE5DDE-BFBB-4185-AC4C-30B6B310ADFF}" type="presOf" srcId="{BBAA1F8B-1D3C-4C45-AD00-9093B7729D4A}" destId="{7239C905-0492-4CF1-89F7-68B63B25ADD9}" srcOrd="0" destOrd="0" presId="urn:microsoft.com/office/officeart/2005/8/layout/vList2"/>
    <dgm:cxn modelId="{5D0FBD53-E39D-4939-89E1-53229652C92D}" type="presOf" srcId="{3718FC97-822E-4234-A52A-C1B04B9AC077}" destId="{CA6AF11C-44C8-4509-939A-40F10182F4D4}" srcOrd="0" destOrd="0" presId="urn:microsoft.com/office/officeart/2005/8/layout/vList2"/>
    <dgm:cxn modelId="{28A60F28-DE40-4CCC-8452-80E12B35222B}" srcId="{BBAA1F8B-1D3C-4C45-AD00-9093B7729D4A}" destId="{3718FC97-822E-4234-A52A-C1B04B9AC077}" srcOrd="1" destOrd="0" parTransId="{A2ACD45F-5F79-4260-B417-9117658D18D4}" sibTransId="{805D49F3-CC89-4B9A-BD41-935661186A1A}"/>
    <dgm:cxn modelId="{DFB380E5-D99F-48A9-99D2-8B9CF335652C}" type="presOf" srcId="{EEC8CCEC-1312-4FC8-98F1-E0582144607A}" destId="{AF9FBF11-5148-4C98-8E7D-1BEAD9E3915C}" srcOrd="0" destOrd="0" presId="urn:microsoft.com/office/officeart/2005/8/layout/vList2"/>
    <dgm:cxn modelId="{61FC7795-E400-4136-9CC9-77A6503972F7}" type="presParOf" srcId="{7239C905-0492-4CF1-89F7-68B63B25ADD9}" destId="{AF9FBF11-5148-4C98-8E7D-1BEAD9E3915C}" srcOrd="0" destOrd="0" presId="urn:microsoft.com/office/officeart/2005/8/layout/vList2"/>
    <dgm:cxn modelId="{576EDAFB-913F-4BC2-BD8E-D320FB55D7BA}" type="presParOf" srcId="{7239C905-0492-4CF1-89F7-68B63B25ADD9}" destId="{C4E474DA-D9DA-42A9-912A-149A0B8A7C17}" srcOrd="1" destOrd="0" presId="urn:microsoft.com/office/officeart/2005/8/layout/vList2"/>
    <dgm:cxn modelId="{E844F87B-A0C0-41C5-8AF2-5D5CB09F7A85}" type="presParOf" srcId="{7239C905-0492-4CF1-89F7-68B63B25ADD9}" destId="{CA6AF11C-44C8-4509-939A-40F10182F4D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809322DA-150B-4629-A13C-4CBFE7AF573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9837E6-B536-455D-9A40-3AC5A3A8290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4800" dirty="0" smtClean="0"/>
            <a:t>Спасибо за внимание!</a:t>
          </a:r>
          <a:endParaRPr lang="ru-RU" sz="4800" dirty="0"/>
        </a:p>
      </dgm:t>
    </dgm:pt>
    <dgm:pt modelId="{709364E3-628C-4694-8C1F-9DD76A5749D5}" type="parTrans" cxnId="{FEE5B6AA-AF63-4FF1-B988-A1EEB7BA4205}">
      <dgm:prSet/>
      <dgm:spPr/>
      <dgm:t>
        <a:bodyPr/>
        <a:lstStyle/>
        <a:p>
          <a:endParaRPr lang="ru-RU"/>
        </a:p>
      </dgm:t>
    </dgm:pt>
    <dgm:pt modelId="{4B381E5B-76C3-4FFB-B011-188051CFBBC1}" type="sibTrans" cxnId="{FEE5B6AA-AF63-4FF1-B988-A1EEB7BA4205}">
      <dgm:prSet/>
      <dgm:spPr/>
      <dgm:t>
        <a:bodyPr/>
        <a:lstStyle/>
        <a:p>
          <a:endParaRPr lang="ru-RU"/>
        </a:p>
      </dgm:t>
    </dgm:pt>
    <dgm:pt modelId="{8E7C29F0-9FE8-4069-8DE9-DAF369836C57}" type="pres">
      <dgm:prSet presAssocID="{809322DA-150B-4629-A13C-4CBFE7AF573A}" presName="linear" presStyleCnt="0">
        <dgm:presLayoutVars>
          <dgm:animLvl val="lvl"/>
          <dgm:resizeHandles val="exact"/>
        </dgm:presLayoutVars>
      </dgm:prSet>
      <dgm:spPr/>
    </dgm:pt>
    <dgm:pt modelId="{D882D385-F250-45A2-BEBB-BB48D28D56C1}" type="pres">
      <dgm:prSet presAssocID="{C29837E6-B536-455D-9A40-3AC5A3A8290B}" presName="parentText" presStyleLbl="node1" presStyleIdx="0" presStyleCnt="1" custScaleX="120512" custScaleY="160714">
        <dgm:presLayoutVars>
          <dgm:chMax val="0"/>
          <dgm:bulletEnabled val="1"/>
        </dgm:presLayoutVars>
      </dgm:prSet>
      <dgm:spPr/>
    </dgm:pt>
  </dgm:ptLst>
  <dgm:cxnLst>
    <dgm:cxn modelId="{FEE5B6AA-AF63-4FF1-B988-A1EEB7BA4205}" srcId="{809322DA-150B-4629-A13C-4CBFE7AF573A}" destId="{C29837E6-B536-455D-9A40-3AC5A3A8290B}" srcOrd="0" destOrd="0" parTransId="{709364E3-628C-4694-8C1F-9DD76A5749D5}" sibTransId="{4B381E5B-76C3-4FFB-B011-188051CFBBC1}"/>
    <dgm:cxn modelId="{34E1B7CB-D052-4B5E-AE7A-87CA806D527F}" type="presOf" srcId="{809322DA-150B-4629-A13C-4CBFE7AF573A}" destId="{8E7C29F0-9FE8-4069-8DE9-DAF369836C57}" srcOrd="0" destOrd="0" presId="urn:microsoft.com/office/officeart/2005/8/layout/vList2"/>
    <dgm:cxn modelId="{792A0B37-5303-4905-9CB3-FCDB4CBFD54D}" type="presOf" srcId="{C29837E6-B536-455D-9A40-3AC5A3A8290B}" destId="{D882D385-F250-45A2-BEBB-BB48D28D56C1}" srcOrd="0" destOrd="0" presId="urn:microsoft.com/office/officeart/2005/8/layout/vList2"/>
    <dgm:cxn modelId="{4C6C5C4A-4090-4830-8674-668EBC35D0F2}" type="presParOf" srcId="{8E7C29F0-9FE8-4069-8DE9-DAF369836C57}" destId="{D882D385-F250-45A2-BEBB-BB48D28D56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F1184E-0F7D-47EA-9E91-B6208EBACD7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7BC48D-EE48-4F67-9DA1-4882CF684EAF}">
      <dgm:prSet/>
      <dgm:spPr>
        <a:noFill/>
        <a:effectLst/>
      </dgm:spPr>
      <dgm:t>
        <a:bodyPr/>
        <a:lstStyle/>
        <a:p>
          <a:pPr rtl="0"/>
          <a:r>
            <a:rPr lang="ru-RU" dirty="0" smtClean="0">
              <a:solidFill>
                <a:srgbClr val="F65E64"/>
              </a:solidFill>
            </a:rPr>
            <a:t>Как разводят черные брокеры</a:t>
          </a:r>
          <a:endParaRPr lang="ru-RU" dirty="0">
            <a:solidFill>
              <a:srgbClr val="F65E64"/>
            </a:solidFill>
          </a:endParaRPr>
        </a:p>
      </dgm:t>
    </dgm:pt>
    <dgm:pt modelId="{DB3BDFE4-5D33-49D1-B26A-09459976658D}" type="parTrans" cxnId="{4401C1A8-4850-4AF0-B197-D1E5BF421F9A}">
      <dgm:prSet/>
      <dgm:spPr/>
      <dgm:t>
        <a:bodyPr/>
        <a:lstStyle/>
        <a:p>
          <a:endParaRPr lang="ru-RU"/>
        </a:p>
      </dgm:t>
    </dgm:pt>
    <dgm:pt modelId="{C5A5D83F-F886-4BEA-A28D-BB48158A7E6F}" type="sibTrans" cxnId="{4401C1A8-4850-4AF0-B197-D1E5BF421F9A}">
      <dgm:prSet/>
      <dgm:spPr/>
      <dgm:t>
        <a:bodyPr/>
        <a:lstStyle/>
        <a:p>
          <a:endParaRPr lang="ru-RU"/>
        </a:p>
      </dgm:t>
    </dgm:pt>
    <dgm:pt modelId="{5AC52CE8-7CD4-4FD0-8C07-57B658283AC1}" type="pres">
      <dgm:prSet presAssocID="{35F1184E-0F7D-47EA-9E91-B6208EBAC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DEB32-25E1-4BF7-8957-61FB6117AF89}" type="pres">
      <dgm:prSet presAssocID="{867BC48D-EE48-4F67-9DA1-4882CF684EAF}" presName="parentText" presStyleLbl="node1" presStyleIdx="0" presStyleCnt="1" custLinFactNeighborX="15575" custLinFactNeighborY="408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8DE71D-FB40-4674-82EF-05697571AF51}" type="presOf" srcId="{867BC48D-EE48-4F67-9DA1-4882CF684EAF}" destId="{CD4DEB32-25E1-4BF7-8957-61FB6117AF89}" srcOrd="0" destOrd="0" presId="urn:microsoft.com/office/officeart/2005/8/layout/vList2"/>
    <dgm:cxn modelId="{65DC4F13-4057-4DBB-97C8-BCFCE3799F50}" type="presOf" srcId="{35F1184E-0F7D-47EA-9E91-B6208EBACD73}" destId="{5AC52CE8-7CD4-4FD0-8C07-57B658283AC1}" srcOrd="0" destOrd="0" presId="urn:microsoft.com/office/officeart/2005/8/layout/vList2"/>
    <dgm:cxn modelId="{4401C1A8-4850-4AF0-B197-D1E5BF421F9A}" srcId="{35F1184E-0F7D-47EA-9E91-B6208EBACD73}" destId="{867BC48D-EE48-4F67-9DA1-4882CF684EAF}" srcOrd="0" destOrd="0" parTransId="{DB3BDFE4-5D33-49D1-B26A-09459976658D}" sibTransId="{C5A5D83F-F886-4BEA-A28D-BB48158A7E6F}"/>
    <dgm:cxn modelId="{A5C4597F-69D4-4395-BAD4-AA7D567A471B}" type="presParOf" srcId="{5AC52CE8-7CD4-4FD0-8C07-57B658283AC1}" destId="{CD4DEB32-25E1-4BF7-8957-61FB6117AF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67C2EC-B17A-4F81-861C-743CF95CBC9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3BBEAD-A8C9-47FC-B416-77F6BAF66D7A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ru-RU" sz="1600" dirty="0" smtClean="0"/>
            <a:t>Чем опасны черные брокеры?</a:t>
          </a:r>
          <a:endParaRPr lang="ru-RU" sz="1600" dirty="0"/>
        </a:p>
      </dgm:t>
    </dgm:pt>
    <dgm:pt modelId="{9A04B6B3-00D4-4A3C-BAB6-2D8D469B9EA1}" type="parTrans" cxnId="{1986FB25-8F19-4692-A378-FCB9D74D4C01}">
      <dgm:prSet/>
      <dgm:spPr/>
      <dgm:t>
        <a:bodyPr/>
        <a:lstStyle/>
        <a:p>
          <a:endParaRPr lang="ru-RU"/>
        </a:p>
      </dgm:t>
    </dgm:pt>
    <dgm:pt modelId="{549B210E-045B-49B6-B391-AB54D6DA1EB6}" type="sibTrans" cxnId="{1986FB25-8F19-4692-A378-FCB9D74D4C01}">
      <dgm:prSet/>
      <dgm:spPr/>
      <dgm:t>
        <a:bodyPr/>
        <a:lstStyle/>
        <a:p>
          <a:endParaRPr lang="ru-RU"/>
        </a:p>
      </dgm:t>
    </dgm:pt>
    <dgm:pt modelId="{07EF36EE-78F4-4529-9B9D-0778508FF71C}" type="pres">
      <dgm:prSet presAssocID="{ED67C2EC-B17A-4F81-861C-743CF95CBC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82CDB-8A16-4EAF-994D-A6DCFC56EAC3}" type="pres">
      <dgm:prSet presAssocID="{363BBEAD-A8C9-47FC-B416-77F6BAF66D7A}" presName="parentText" presStyleLbl="node1" presStyleIdx="0" presStyleCnt="1" custLinFactNeighborX="5096" custLinFactNeighborY="1909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86FB25-8F19-4692-A378-FCB9D74D4C01}" srcId="{ED67C2EC-B17A-4F81-861C-743CF95CBC90}" destId="{363BBEAD-A8C9-47FC-B416-77F6BAF66D7A}" srcOrd="0" destOrd="0" parTransId="{9A04B6B3-00D4-4A3C-BAB6-2D8D469B9EA1}" sibTransId="{549B210E-045B-49B6-B391-AB54D6DA1EB6}"/>
    <dgm:cxn modelId="{00AB1F77-31F0-40EC-B3A8-74DF0D7C90AE}" type="presOf" srcId="{363BBEAD-A8C9-47FC-B416-77F6BAF66D7A}" destId="{13482CDB-8A16-4EAF-994D-A6DCFC56EAC3}" srcOrd="0" destOrd="0" presId="urn:microsoft.com/office/officeart/2005/8/layout/vList2"/>
    <dgm:cxn modelId="{21B35A48-75E9-474C-A1BB-4E21A5B0BAD4}" type="presOf" srcId="{ED67C2EC-B17A-4F81-861C-743CF95CBC90}" destId="{07EF36EE-78F4-4529-9B9D-0778508FF71C}" srcOrd="0" destOrd="0" presId="urn:microsoft.com/office/officeart/2005/8/layout/vList2"/>
    <dgm:cxn modelId="{A30357D0-FDB9-4D5F-9937-0851F9548527}" type="presParOf" srcId="{07EF36EE-78F4-4529-9B9D-0778508FF71C}" destId="{13482CDB-8A16-4EAF-994D-A6DCFC56EA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CE5D42-AB68-4380-BE9C-B67205C940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C22CDB-C738-4EE2-97E7-BB7651E607D9}">
      <dgm:prSet custT="1"/>
      <dgm:spPr>
        <a:noFill/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Задача менеджера – заставить вас скачать некий софт и установить в свой телефон или компьютер. Он расскажет, как завести там аккаунт, вложить свои деньги и начать торги на бинарных опционах. Глядя на высокие цифры, подделанные в этой программе, вы начнете мечтать о покупке квартиры и машины, но фактически все намного печальнее. </a:t>
          </a:r>
          <a:endParaRPr lang="ru-RU" sz="1200" dirty="0">
            <a:solidFill>
              <a:schemeClr val="tx1"/>
            </a:solidFill>
          </a:endParaRPr>
        </a:p>
      </dgm:t>
    </dgm:pt>
    <dgm:pt modelId="{ED43F3BF-6D16-437A-BDF1-A7D0D36F69DD}" type="parTrans" cxnId="{95846E0C-2889-4E3E-8222-4FD15B2C745D}">
      <dgm:prSet/>
      <dgm:spPr/>
      <dgm:t>
        <a:bodyPr/>
        <a:lstStyle/>
        <a:p>
          <a:endParaRPr lang="ru-RU"/>
        </a:p>
      </dgm:t>
    </dgm:pt>
    <dgm:pt modelId="{B8B612CD-603B-43D4-A142-B20E7F8BD8D9}" type="sibTrans" cxnId="{95846E0C-2889-4E3E-8222-4FD15B2C745D}">
      <dgm:prSet/>
      <dgm:spPr/>
      <dgm:t>
        <a:bodyPr/>
        <a:lstStyle/>
        <a:p>
          <a:endParaRPr lang="ru-RU"/>
        </a:p>
      </dgm:t>
    </dgm:pt>
    <dgm:pt modelId="{F06E918C-3A93-4593-8209-41CEF59038E4}">
      <dgm:prSet custT="1"/>
      <dgm:spPr>
        <a:noFill/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solidFill>
                <a:schemeClr val="tx1"/>
              </a:solidFill>
            </a:rPr>
            <a:t>Очень быстро начнутся просадки с нарастающими процентами ваших потерь. Главная задача персонального менеджера – чтобы вы вложили как можно больше денег. Для этого он будет регулярно давить, и уговаривать вложить еще денег, ведь скоро все будет хорошо, и вы якобы выйдете в плюс. Но выгоды вы так и не дождетесь, наблюдая очередной слив своих денег. А менеджер будет требовать, чтобы вы взяли следующий кредит. Оказывают черные брокеры помощь в получении кредита, но это настоящий, кровавый капкан. Вернуть деньги от мошенников будет уже невозможно.</a:t>
          </a:r>
          <a:endParaRPr lang="ru-RU" sz="1200" dirty="0">
            <a:solidFill>
              <a:schemeClr val="tx1"/>
            </a:solidFill>
          </a:endParaRPr>
        </a:p>
      </dgm:t>
    </dgm:pt>
    <dgm:pt modelId="{B78AC1F8-5E3F-49E2-9651-479BCBB46310}" type="parTrans" cxnId="{1C72AA83-BFCB-4719-946A-EF663606656F}">
      <dgm:prSet/>
      <dgm:spPr/>
      <dgm:t>
        <a:bodyPr/>
        <a:lstStyle/>
        <a:p>
          <a:endParaRPr lang="ru-RU"/>
        </a:p>
      </dgm:t>
    </dgm:pt>
    <dgm:pt modelId="{A2071EB7-5210-4948-8F15-0B629FF60A01}" type="sibTrans" cxnId="{1C72AA83-BFCB-4719-946A-EF663606656F}">
      <dgm:prSet/>
      <dgm:spPr/>
      <dgm:t>
        <a:bodyPr/>
        <a:lstStyle/>
        <a:p>
          <a:endParaRPr lang="ru-RU"/>
        </a:p>
      </dgm:t>
    </dgm:pt>
    <dgm:pt modelId="{5A7D2B30-7570-477F-8A2C-BB2EB9A06F47}">
      <dgm:prSet custT="1"/>
      <dgm:spPr>
        <a:noFill/>
        <a:ln>
          <a:noFill/>
        </a:ln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Чем больше вы потеряете, тем больше заработает персональный менеджер. Именно поэтому черные брокеры агрессивно удерживают каждого, кто попал на крючок.</a:t>
          </a:r>
          <a:endParaRPr lang="ru-RU" sz="1200" dirty="0">
            <a:solidFill>
              <a:schemeClr val="tx1"/>
            </a:solidFill>
          </a:endParaRPr>
        </a:p>
      </dgm:t>
    </dgm:pt>
    <dgm:pt modelId="{137869F2-F830-4FDE-8B23-8D10AD650BB8}" type="parTrans" cxnId="{5E6DC83E-CE98-434F-8FA2-FBDB2E919CA3}">
      <dgm:prSet/>
      <dgm:spPr/>
      <dgm:t>
        <a:bodyPr/>
        <a:lstStyle/>
        <a:p>
          <a:endParaRPr lang="ru-RU"/>
        </a:p>
      </dgm:t>
    </dgm:pt>
    <dgm:pt modelId="{2219666E-958F-4D57-BFB0-CDF670CF15F5}" type="sibTrans" cxnId="{5E6DC83E-CE98-434F-8FA2-FBDB2E919CA3}">
      <dgm:prSet/>
      <dgm:spPr/>
      <dgm:t>
        <a:bodyPr/>
        <a:lstStyle/>
        <a:p>
          <a:endParaRPr lang="ru-RU"/>
        </a:p>
      </dgm:t>
    </dgm:pt>
    <dgm:pt modelId="{F3C8C071-20DA-4CBD-8F6D-8AB86E023BFE}">
      <dgm:prSet custT="1"/>
      <dgm:spPr>
        <a:noFill/>
        <a:ln>
          <a:noFill/>
        </a:ln>
      </dgm:spPr>
      <dgm:t>
        <a:bodyPr/>
        <a:lstStyle/>
        <a:p>
          <a:pPr rtl="0">
            <a:lnSpc>
              <a:spcPct val="100000"/>
            </a:lnSpc>
          </a:pPr>
          <a:r>
            <a:rPr lang="ru-RU" sz="1200" dirty="0" smtClean="0">
              <a:solidFill>
                <a:schemeClr val="tx1"/>
              </a:solidFill>
            </a:rPr>
            <a:t>Как прекратить звонки? Никак, если только поменяете сим-карту. Кстати, черные брокеры могут предлагать не только торговлю, но и зайти на </a:t>
          </a:r>
          <a:r>
            <a:rPr lang="ru-RU" sz="1200" dirty="0" err="1" smtClean="0">
              <a:solidFill>
                <a:schemeClr val="tx1"/>
              </a:solidFill>
            </a:rPr>
            <a:t>фишинговый</a:t>
          </a:r>
          <a:r>
            <a:rPr lang="ru-RU" sz="1200" dirty="0" smtClean="0">
              <a:solidFill>
                <a:schemeClr val="tx1"/>
              </a:solidFill>
            </a:rPr>
            <a:t> сайт, ворующий пароли, или вложить деньги в финансовую пирамиду. </a:t>
          </a:r>
          <a:endParaRPr lang="ru-RU" sz="1200" dirty="0">
            <a:solidFill>
              <a:schemeClr val="tx1"/>
            </a:solidFill>
          </a:endParaRPr>
        </a:p>
      </dgm:t>
    </dgm:pt>
    <dgm:pt modelId="{F441652C-8FA4-4EF7-BA42-1059F7B38E8C}" type="parTrans" cxnId="{A5C130E0-0720-4C11-9F7C-2A9AF32EA5E8}">
      <dgm:prSet/>
      <dgm:spPr/>
      <dgm:t>
        <a:bodyPr/>
        <a:lstStyle/>
        <a:p>
          <a:endParaRPr lang="ru-RU"/>
        </a:p>
      </dgm:t>
    </dgm:pt>
    <dgm:pt modelId="{E32AF9E4-804B-4D5B-ABA7-B3002F89D9FF}" type="sibTrans" cxnId="{A5C130E0-0720-4C11-9F7C-2A9AF32EA5E8}">
      <dgm:prSet/>
      <dgm:spPr/>
      <dgm:t>
        <a:bodyPr/>
        <a:lstStyle/>
        <a:p>
          <a:endParaRPr lang="ru-RU"/>
        </a:p>
      </dgm:t>
    </dgm:pt>
    <dgm:pt modelId="{54F77531-A344-4AA8-990B-339EB21179C1}" type="pres">
      <dgm:prSet presAssocID="{45CE5D42-AB68-4380-BE9C-B67205C940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C92B6-24C1-4DBA-B4DD-94F310A7ECC4}" type="pres">
      <dgm:prSet presAssocID="{D8C22CDB-C738-4EE2-97E7-BB7651E607D9}" presName="parentText" presStyleLbl="node1" presStyleIdx="0" presStyleCnt="4" custScaleX="92453" custLinFactY="-65421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83CA3-0189-4D68-9C2E-8966731BA0A1}" type="pres">
      <dgm:prSet presAssocID="{B8B612CD-603B-43D4-A142-B20E7F8BD8D9}" presName="spacer" presStyleCnt="0"/>
      <dgm:spPr/>
    </dgm:pt>
    <dgm:pt modelId="{5D02B64F-4705-42DE-B463-AA3B3C48DEA9}" type="pres">
      <dgm:prSet presAssocID="{F06E918C-3A93-4593-8209-41CEF59038E4}" presName="parentText" presStyleLbl="node1" presStyleIdx="1" presStyleCnt="4" custScaleX="92453" custLinFactY="-243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54120-A132-4D8F-AB43-7C5DB82FD134}" type="pres">
      <dgm:prSet presAssocID="{A2071EB7-5210-4948-8F15-0B629FF60A01}" presName="spacer" presStyleCnt="0"/>
      <dgm:spPr/>
    </dgm:pt>
    <dgm:pt modelId="{1E1C0077-DD01-4CF8-A256-DB1C964B8FAA}" type="pres">
      <dgm:prSet presAssocID="{5A7D2B30-7570-477F-8A2C-BB2EB9A06F47}" presName="parentText" presStyleLbl="node1" presStyleIdx="2" presStyleCnt="4" custScaleX="94340" custLinFactY="-27033" custLinFactNeighborX="94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BBF5B-5B69-4ED2-9B18-0EB68B94982A}" type="pres">
      <dgm:prSet presAssocID="{2219666E-958F-4D57-BFB0-CDF670CF15F5}" presName="spacer" presStyleCnt="0"/>
      <dgm:spPr/>
    </dgm:pt>
    <dgm:pt modelId="{298DA907-0C1E-4142-82ED-F5A0856C9872}" type="pres">
      <dgm:prSet presAssocID="{F3C8C071-20DA-4CBD-8F6D-8AB86E023BFE}" presName="parentText" presStyleLbl="node1" presStyleIdx="3" presStyleCnt="4" custScaleX="90566" custLinFactY="-45055" custLinFactNeighborX="-94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846E0C-2889-4E3E-8222-4FD15B2C745D}" srcId="{45CE5D42-AB68-4380-BE9C-B67205C940C0}" destId="{D8C22CDB-C738-4EE2-97E7-BB7651E607D9}" srcOrd="0" destOrd="0" parTransId="{ED43F3BF-6D16-437A-BDF1-A7D0D36F69DD}" sibTransId="{B8B612CD-603B-43D4-A142-B20E7F8BD8D9}"/>
    <dgm:cxn modelId="{0A25D7D9-484B-4E18-90A7-438E7E9ECC3F}" type="presOf" srcId="{F06E918C-3A93-4593-8209-41CEF59038E4}" destId="{5D02B64F-4705-42DE-B463-AA3B3C48DEA9}" srcOrd="0" destOrd="0" presId="urn:microsoft.com/office/officeart/2005/8/layout/vList2"/>
    <dgm:cxn modelId="{4E791039-6591-48B7-8E62-DE4149283E1B}" type="presOf" srcId="{45CE5D42-AB68-4380-BE9C-B67205C940C0}" destId="{54F77531-A344-4AA8-990B-339EB21179C1}" srcOrd="0" destOrd="0" presId="urn:microsoft.com/office/officeart/2005/8/layout/vList2"/>
    <dgm:cxn modelId="{5E6DC83E-CE98-434F-8FA2-FBDB2E919CA3}" srcId="{45CE5D42-AB68-4380-BE9C-B67205C940C0}" destId="{5A7D2B30-7570-477F-8A2C-BB2EB9A06F47}" srcOrd="2" destOrd="0" parTransId="{137869F2-F830-4FDE-8B23-8D10AD650BB8}" sibTransId="{2219666E-958F-4D57-BFB0-CDF670CF15F5}"/>
    <dgm:cxn modelId="{A5C130E0-0720-4C11-9F7C-2A9AF32EA5E8}" srcId="{45CE5D42-AB68-4380-BE9C-B67205C940C0}" destId="{F3C8C071-20DA-4CBD-8F6D-8AB86E023BFE}" srcOrd="3" destOrd="0" parTransId="{F441652C-8FA4-4EF7-BA42-1059F7B38E8C}" sibTransId="{E32AF9E4-804B-4D5B-ABA7-B3002F89D9FF}"/>
    <dgm:cxn modelId="{6F8B53BF-F30F-4D67-B7DA-062E6617AE5D}" type="presOf" srcId="{F3C8C071-20DA-4CBD-8F6D-8AB86E023BFE}" destId="{298DA907-0C1E-4142-82ED-F5A0856C9872}" srcOrd="0" destOrd="0" presId="urn:microsoft.com/office/officeart/2005/8/layout/vList2"/>
    <dgm:cxn modelId="{1C72AA83-BFCB-4719-946A-EF663606656F}" srcId="{45CE5D42-AB68-4380-BE9C-B67205C940C0}" destId="{F06E918C-3A93-4593-8209-41CEF59038E4}" srcOrd="1" destOrd="0" parTransId="{B78AC1F8-5E3F-49E2-9651-479BCBB46310}" sibTransId="{A2071EB7-5210-4948-8F15-0B629FF60A01}"/>
    <dgm:cxn modelId="{2E303983-FBCA-4D01-B0CD-AA0B2E6F6AA7}" type="presOf" srcId="{D8C22CDB-C738-4EE2-97E7-BB7651E607D9}" destId="{F8EC92B6-24C1-4DBA-B4DD-94F310A7ECC4}" srcOrd="0" destOrd="0" presId="urn:microsoft.com/office/officeart/2005/8/layout/vList2"/>
    <dgm:cxn modelId="{8638F6A2-8F7D-449E-853D-C88D27C42952}" type="presOf" srcId="{5A7D2B30-7570-477F-8A2C-BB2EB9A06F47}" destId="{1E1C0077-DD01-4CF8-A256-DB1C964B8FAA}" srcOrd="0" destOrd="0" presId="urn:microsoft.com/office/officeart/2005/8/layout/vList2"/>
    <dgm:cxn modelId="{5D386982-358E-4868-BB9D-72574EB30E22}" type="presParOf" srcId="{54F77531-A344-4AA8-990B-339EB21179C1}" destId="{F8EC92B6-24C1-4DBA-B4DD-94F310A7ECC4}" srcOrd="0" destOrd="0" presId="urn:microsoft.com/office/officeart/2005/8/layout/vList2"/>
    <dgm:cxn modelId="{C5943E51-12BB-4378-AD2D-4F857BCA2540}" type="presParOf" srcId="{54F77531-A344-4AA8-990B-339EB21179C1}" destId="{A7183CA3-0189-4D68-9C2E-8966731BA0A1}" srcOrd="1" destOrd="0" presId="urn:microsoft.com/office/officeart/2005/8/layout/vList2"/>
    <dgm:cxn modelId="{612B8EEA-65A0-46D1-ABD2-27038BF0C013}" type="presParOf" srcId="{54F77531-A344-4AA8-990B-339EB21179C1}" destId="{5D02B64F-4705-42DE-B463-AA3B3C48DEA9}" srcOrd="2" destOrd="0" presId="urn:microsoft.com/office/officeart/2005/8/layout/vList2"/>
    <dgm:cxn modelId="{35CD8CB8-4F6C-4635-9C13-F949329547AE}" type="presParOf" srcId="{54F77531-A344-4AA8-990B-339EB21179C1}" destId="{17554120-A132-4D8F-AB43-7C5DB82FD134}" srcOrd="3" destOrd="0" presId="urn:microsoft.com/office/officeart/2005/8/layout/vList2"/>
    <dgm:cxn modelId="{68CE8DB8-D9A4-425E-AA3F-D30CB52CB803}" type="presParOf" srcId="{54F77531-A344-4AA8-990B-339EB21179C1}" destId="{1E1C0077-DD01-4CF8-A256-DB1C964B8FAA}" srcOrd="4" destOrd="0" presId="urn:microsoft.com/office/officeart/2005/8/layout/vList2"/>
    <dgm:cxn modelId="{CB3EA282-9EDF-4BDD-8FA3-1FCBBD3AF317}" type="presParOf" srcId="{54F77531-A344-4AA8-990B-339EB21179C1}" destId="{D4EBBF5B-5B69-4ED2-9B18-0EB68B94982A}" srcOrd="5" destOrd="0" presId="urn:microsoft.com/office/officeart/2005/8/layout/vList2"/>
    <dgm:cxn modelId="{612BF345-F377-4A8C-9B4F-E76D60A29494}" type="presParOf" srcId="{54F77531-A344-4AA8-990B-339EB21179C1}" destId="{298DA907-0C1E-4142-82ED-F5A0856C98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FAC470-00A0-46C4-8196-77A879E40941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CA494B85-9CDA-4082-B7A3-7B78D2491BBA}" type="pres">
      <dgm:prSet presAssocID="{52FAC470-00A0-46C4-8196-77A879E40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DAD6737-6F23-4D97-BE9F-70805FF06082}" type="presOf" srcId="{52FAC470-00A0-46C4-8196-77A879E40941}" destId="{CA494B85-9CDA-4082-B7A3-7B78D2491B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BFEB-F6D4-41CC-A21A-48104B5843FF}">
      <dsp:nvSpPr>
        <dsp:cNvPr id="0" name=""/>
        <dsp:cNvSpPr/>
      </dsp:nvSpPr>
      <dsp:spPr>
        <a:xfrm>
          <a:off x="1432" y="32692"/>
          <a:ext cx="3582286" cy="1643703"/>
        </a:xfrm>
        <a:prstGeom prst="roundRect">
          <a:avLst>
            <a:gd name="adj" fmla="val 10000"/>
          </a:avLst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Такое ощущение, что в интернете все готовы отдать деньги просто так, потому что вы хороший человек, правда, доверчивый и наивный. Но в этом нет ничего плохого, ведь все успешные бизнесмены в интернете желают научить вас правильному ведению бизнеса. И вы можете создать десятки бизнесов за месяц. Они с радостью научат всему, что знают.</a:t>
          </a:r>
          <a:endParaRPr lang="ru-RU" sz="1200" kern="1200" dirty="0"/>
        </a:p>
      </dsp:txBody>
      <dsp:txXfrm>
        <a:off x="49574" y="80834"/>
        <a:ext cx="3486002" cy="1547419"/>
      </dsp:txXfrm>
    </dsp:sp>
    <dsp:sp modelId="{57D6E273-29F9-4181-905B-716301C1D322}">
      <dsp:nvSpPr>
        <dsp:cNvPr id="0" name=""/>
        <dsp:cNvSpPr/>
      </dsp:nvSpPr>
      <dsp:spPr>
        <a:xfrm>
          <a:off x="4398503" y="46893"/>
          <a:ext cx="3287406" cy="1643703"/>
        </a:xfrm>
        <a:prstGeom prst="roundRect">
          <a:avLst>
            <a:gd name="adj" fmla="val 10000"/>
          </a:avLst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17780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Где-то просят вложить все ваши сбережения, а взамен обещают сделать финансово независимым. Просто сказка. А как обстоят дела на самом деле? Настоящая реальность намного суровее. Если вам предлагают много денег даром, значит, хотят обмануть. </a:t>
          </a:r>
        </a:p>
      </dsp:txBody>
      <dsp:txXfrm>
        <a:off x="4446645" y="95035"/>
        <a:ext cx="3191122" cy="15474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D9375-76DA-4B36-AC60-05C2B5EC38AD}">
      <dsp:nvSpPr>
        <dsp:cNvPr id="0" name=""/>
        <dsp:cNvSpPr/>
      </dsp:nvSpPr>
      <dsp:spPr>
        <a:xfrm>
          <a:off x="0" y="0"/>
          <a:ext cx="7620000" cy="54288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Следующая позиция в нашем топе – бинарные опционы.</a:t>
          </a:r>
          <a:endParaRPr lang="ru-RU" sz="1600" kern="1200" dirty="0"/>
        </a:p>
      </dsp:txBody>
      <dsp:txXfrm>
        <a:off x="26501" y="26501"/>
        <a:ext cx="7566998" cy="4898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6009C-1DFA-41B7-957F-C42107DE20A7}">
      <dsp:nvSpPr>
        <dsp:cNvPr id="0" name=""/>
        <dsp:cNvSpPr/>
      </dsp:nvSpPr>
      <dsp:spPr>
        <a:xfrm>
          <a:off x="0" y="0"/>
          <a:ext cx="7924800" cy="565987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Занимаются ими трейдеры. Эти ребята создают себе в интернете визуальный образ успешности: вам может показаться, что в жизни этого человека сплошной праздник. Он живут на берегу океана, ни в чем себе не отказывает, купается в успехе и очень хочет, чтобы вы заработали в интернете и стали таким же. Он уверяет, что научит этому.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7629" y="27629"/>
        <a:ext cx="7869542" cy="510729"/>
      </dsp:txXfrm>
    </dsp:sp>
    <dsp:sp modelId="{6C29FF2B-9029-421D-9D72-79192A878F8C}">
      <dsp:nvSpPr>
        <dsp:cNvPr id="0" name=""/>
        <dsp:cNvSpPr/>
      </dsp:nvSpPr>
      <dsp:spPr>
        <a:xfrm>
          <a:off x="0" y="576942"/>
          <a:ext cx="7924800" cy="565987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Трейдеры завлекают в некие закрытые группы в социальных сетях и говорят, что готовы поделиться с вами информацией и торговыми сигналами. Доступ в группу платный или свободный, но трейдеру важно, чтобы вы перешли туда по ссылке, которую он даст.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27629" y="604571"/>
        <a:ext cx="7869542" cy="5107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F304B-F55E-44B2-9DBF-FD98132C528A}">
      <dsp:nvSpPr>
        <dsp:cNvPr id="0" name=""/>
        <dsp:cNvSpPr/>
      </dsp:nvSpPr>
      <dsp:spPr>
        <a:xfrm>
          <a:off x="0" y="886"/>
          <a:ext cx="4572000" cy="1325856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Далее гуру подтолкнет вас регистрироваться на бинарных опционах с внесением депозита, после ничего начнется торговля по его сигналам. Схема обмана с трейдерами проста: он зарабатывает проценты от вашего депозита, но чаще всего наживается именно на проигрышах. Догадываетесь, что ему выгодны ваши провалы по его ложным сигналам?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4723" y="65609"/>
        <a:ext cx="4442554" cy="1196410"/>
      </dsp:txXfrm>
    </dsp:sp>
    <dsp:sp modelId="{5F5D2B7E-8C52-47B7-BA2F-25CDA04CA7F1}">
      <dsp:nvSpPr>
        <dsp:cNvPr id="0" name=""/>
        <dsp:cNvSpPr/>
      </dsp:nvSpPr>
      <dsp:spPr>
        <a:xfrm>
          <a:off x="0" y="1143324"/>
          <a:ext cx="4572000" cy="1325856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Интернет пестрит рекламой бинарных опционов. Она есть во всех социальных сетях, включая </a:t>
          </a:r>
          <a:r>
            <a:rPr lang="ru-RU" sz="1100" kern="1200" dirty="0" err="1" smtClean="0">
              <a:solidFill>
                <a:schemeClr val="tx1"/>
              </a:solidFill>
            </a:rPr>
            <a:t>Телеграм</a:t>
          </a:r>
          <a:r>
            <a:rPr lang="ru-RU" sz="1100" kern="1200" dirty="0" smtClean="0">
              <a:solidFill>
                <a:schemeClr val="tx1"/>
              </a:solidFill>
            </a:rPr>
            <a:t> каналы. Админы не стесняются рекламировать успешных и крутых трейдеров. Итог всегда один: вы полностью сливаете свой депозит, играя на бинарных опционах. Ведь там нужно угадывать, куда пойдет курс той или иной валютной пары: вверх или вниз. Вроде бы просто, но на деле сделка часто закрывается против вашего прогноза, а стратегия </a:t>
          </a:r>
          <a:r>
            <a:rPr lang="ru-RU" sz="1100" kern="1200" dirty="0" err="1" smtClean="0">
              <a:solidFill>
                <a:schemeClr val="tx1"/>
              </a:solidFill>
            </a:rPr>
            <a:t>догона</a:t>
          </a:r>
          <a:r>
            <a:rPr lang="ru-RU" sz="1100" kern="1200" dirty="0" smtClean="0">
              <a:solidFill>
                <a:schemeClr val="tx1"/>
              </a:solidFill>
            </a:rPr>
            <a:t> там не работает.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4723" y="1208047"/>
        <a:ext cx="4442554" cy="11964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4625F-5C0A-4ADF-AA6B-49425806E8E5}">
      <dsp:nvSpPr>
        <dsp:cNvPr id="0" name=""/>
        <dsp:cNvSpPr/>
      </dsp:nvSpPr>
      <dsp:spPr>
        <a:xfrm>
          <a:off x="0" y="22154"/>
          <a:ext cx="4572000" cy="1698840"/>
        </a:xfrm>
        <a:prstGeom prst="roundRect">
          <a:avLst/>
        </a:prstGeom>
        <a:solidFill>
          <a:srgbClr val="F65E64"/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17780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Если вы решили торговать самостоятельно: брокеров бинарных опционов очень много, но чтобы выйти в плюс, нужно  быть именно трейдером и привлекать наивных пользователей к реферальной программе опциона. </a:t>
          </a:r>
        </a:p>
        <a:p>
          <a:pPr marL="17780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 таком случае, вы сами станете мошенником, потому что любые бинарные опционы – </a:t>
          </a:r>
          <a:r>
            <a:rPr lang="ru-RU" sz="1100" b="1" kern="1200" dirty="0" err="1" smtClean="0"/>
            <a:t>лохотрон</a:t>
          </a:r>
          <a:r>
            <a:rPr lang="ru-RU" sz="1100" b="1" kern="1200" dirty="0" smtClean="0"/>
            <a:t>. </a:t>
          </a:r>
        </a:p>
        <a:p>
          <a:pPr marL="17780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Не забывайте, что в таких проектах есть «прикормка», когда поначалу проект платит деньги, но спустя время вы потратите намного больше.</a:t>
          </a:r>
          <a:endParaRPr lang="ru-RU" sz="1100" kern="1200" dirty="0"/>
        </a:p>
      </dsp:txBody>
      <dsp:txXfrm>
        <a:off x="82931" y="105085"/>
        <a:ext cx="4406138" cy="15329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B41E5-6D3B-4C5B-A4F3-FE0CFFF2D0E7}">
      <dsp:nvSpPr>
        <dsp:cNvPr id="0" name=""/>
        <dsp:cNvSpPr/>
      </dsp:nvSpPr>
      <dsp:spPr>
        <a:xfrm>
          <a:off x="0" y="4656"/>
          <a:ext cx="7543800" cy="5241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93663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Мгновенные игры, казино – развод!</a:t>
          </a:r>
          <a:endParaRPr lang="ru-RU" sz="1600" kern="1200" dirty="0"/>
        </a:p>
      </dsp:txBody>
      <dsp:txXfrm>
        <a:off x="25587" y="30243"/>
        <a:ext cx="7492626" cy="47298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BA344-B77F-4715-9803-B5BCCE093265}">
      <dsp:nvSpPr>
        <dsp:cNvPr id="0" name=""/>
        <dsp:cNvSpPr/>
      </dsp:nvSpPr>
      <dsp:spPr>
        <a:xfrm>
          <a:off x="0" y="502778"/>
          <a:ext cx="3226637" cy="19305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Рулетки, онлайн-казино и азартные мини игры никуда не делись. Суть этих проектов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в том, чтобы вы вносили деньги, играли и в редких случаях даже выигрывали. Однако алгоритм отрицательного математического ожидания работает не на вас: пока играете ВЫ, алгоритм применяет психологические обманные трюки.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94239" y="597017"/>
        <a:ext cx="3038159" cy="1742022"/>
      </dsp:txXfrm>
    </dsp:sp>
    <dsp:sp modelId="{11513331-10D1-474E-AABB-A8508085D679}">
      <dsp:nvSpPr>
        <dsp:cNvPr id="0" name=""/>
        <dsp:cNvSpPr/>
      </dsp:nvSpPr>
      <dsp:spPr>
        <a:xfrm>
          <a:off x="0" y="2184299"/>
          <a:ext cx="3226637" cy="19305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Сколько бы вы не выигрывали, результат всегда будет один: в долгосрочной перспективе вы обречены на проигрыш, рискуя потерять огромные суммы денег.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Это относится и к казино, и к сервисам с мгновенными мини играми. Этих игр сейчас много, они яркие, красивые и радуют глаз. Но признайтесь, вы думаете, что сервисы создавались для того, чтобы вы получили как можно больше денег?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94239" y="2278538"/>
        <a:ext cx="3038159" cy="17420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0651-1761-4CDE-8A86-56A3EB5E8627}">
      <dsp:nvSpPr>
        <dsp:cNvPr id="0" name=""/>
        <dsp:cNvSpPr/>
      </dsp:nvSpPr>
      <dsp:spPr>
        <a:xfrm>
          <a:off x="0" y="268762"/>
          <a:ext cx="7543801" cy="1216800"/>
        </a:xfrm>
        <a:prstGeom prst="roundRect">
          <a:avLst/>
        </a:prstGeom>
        <a:solidFill>
          <a:srgbClr val="F65E64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780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Некоторые начинают верить в стратегии выигрышных ходов, но все это не работает. Стратегии лишь создают иллюзию, что вы способны обмануть систему, но в реальности все случится наоборот. Зависимость от азарта может завести в долговую яму, в которой вы очнетесь от звонков коллекторов. Ведь чтобы играть, многие берут быстрые кредиты и микро займы.</a:t>
          </a:r>
          <a:endParaRPr lang="ru-RU" sz="1400" kern="1200" dirty="0"/>
        </a:p>
      </dsp:txBody>
      <dsp:txXfrm>
        <a:off x="59399" y="328161"/>
        <a:ext cx="7425003" cy="109800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2E505-6BBA-4A3E-BC87-0BD37035A6CB}">
      <dsp:nvSpPr>
        <dsp:cNvPr id="0" name=""/>
        <dsp:cNvSpPr/>
      </dsp:nvSpPr>
      <dsp:spPr>
        <a:xfrm>
          <a:off x="0" y="0"/>
          <a:ext cx="7620000" cy="44928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Мошенники на Авито и доставках</a:t>
          </a:r>
          <a:endParaRPr lang="ru-RU" sz="1600" kern="1200" dirty="0"/>
        </a:p>
      </dsp:txBody>
      <dsp:txXfrm>
        <a:off x="21932" y="21932"/>
        <a:ext cx="7576136" cy="4054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272C4-5C4A-466E-B1F1-C53E243786A3}">
      <dsp:nvSpPr>
        <dsp:cNvPr id="0" name=""/>
        <dsp:cNvSpPr/>
      </dsp:nvSpPr>
      <dsp:spPr>
        <a:xfrm>
          <a:off x="0" y="0"/>
          <a:ext cx="1752600" cy="3182843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Авито – удобная площадка для объявлений, но и там ежедневно встречается обман. Причем, мошенники постоянно придумывают новые виды развода. Обманывают как покупателей, так и продавцов. Недавно появился обновленный обман на доставке товара из объявления. Это классический </a:t>
          </a:r>
          <a:r>
            <a:rPr lang="ru-RU" sz="1100" kern="1200" dirty="0" err="1" smtClean="0">
              <a:solidFill>
                <a:schemeClr val="tx1"/>
              </a:solidFill>
            </a:rPr>
            <a:t>фишинг</a:t>
          </a:r>
          <a:r>
            <a:rPr lang="ru-RU" sz="1100" kern="1200" dirty="0" smtClean="0">
              <a:solidFill>
                <a:schemeClr val="tx1"/>
              </a:solidFill>
            </a:rPr>
            <a:t>, но на него до сих пор ведутся</a:t>
          </a:r>
          <a:r>
            <a:rPr lang="ru-RU" sz="1200" kern="1200" dirty="0" smtClean="0"/>
            <a:t>. </a:t>
          </a:r>
          <a:endParaRPr lang="ru-RU" sz="1200" kern="1200" dirty="0"/>
        </a:p>
      </dsp:txBody>
      <dsp:txXfrm>
        <a:off x="85555" y="85555"/>
        <a:ext cx="1581490" cy="301173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4CE8F-846E-425D-B17B-35391AAAD137}">
      <dsp:nvSpPr>
        <dsp:cNvPr id="0" name=""/>
        <dsp:cNvSpPr/>
      </dsp:nvSpPr>
      <dsp:spPr>
        <a:xfrm>
          <a:off x="0" y="0"/>
          <a:ext cx="7630115" cy="9360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Жулик подробно и детально оформляет объявление, указывая причину продажи, например, смартфона: мол, хочет купить новый аппарат, а старый продает. При этом ценник занижен в пределах 20-30 %. На такой лакомый кусочек сразу находятся покупатели, и начинается процесс сделки.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45692" y="45692"/>
        <a:ext cx="7538731" cy="84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266B1-3B35-47F1-A22E-1DA162AA8DC0}">
      <dsp:nvSpPr>
        <dsp:cNvPr id="0" name=""/>
        <dsp:cNvSpPr/>
      </dsp:nvSpPr>
      <dsp:spPr>
        <a:xfrm>
          <a:off x="0" y="100590"/>
          <a:ext cx="4813151" cy="1591986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038C73"/>
              </a:solidFill>
            </a:rPr>
            <a:t>В интернете хорошо. Все заботятся, чтобы лично вы заработали как можно больше денег. Причем, даже делать ничего не нужно. Постоянно приходят письма с просьбой забрать платежи, а через час уже пишут в </a:t>
          </a:r>
          <a:r>
            <a:rPr lang="ru-RU" sz="1200" b="1" i="0" kern="1200" dirty="0" err="1" smtClean="0">
              <a:solidFill>
                <a:srgbClr val="038C73"/>
              </a:solidFill>
            </a:rPr>
            <a:t>Вконтакте</a:t>
          </a:r>
          <a:r>
            <a:rPr lang="ru-RU" sz="1200" b="1" i="0" kern="1200" dirty="0" smtClean="0">
              <a:solidFill>
                <a:srgbClr val="038C73"/>
              </a:solidFill>
            </a:rPr>
            <a:t>, что вы победитель конкурса, в котором даже не участвовали, НО вам уже полагается денежное вознаграждение.</a:t>
          </a:r>
          <a:r>
            <a:rPr lang="ru-RU" sz="1200" b="1" i="0" kern="1200" dirty="0" smtClean="0"/>
            <a:t/>
          </a:r>
          <a:br>
            <a:rPr lang="ru-RU" sz="1200" b="1" i="0" kern="1200" dirty="0" smtClean="0"/>
          </a:br>
          <a:endParaRPr lang="ru-RU" sz="1200" kern="1200" dirty="0"/>
        </a:p>
      </dsp:txBody>
      <dsp:txXfrm>
        <a:off x="77714" y="178304"/>
        <a:ext cx="4657723" cy="143655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FCF7-C1A0-4DC8-8222-FE5D78A4C405}">
      <dsp:nvSpPr>
        <dsp:cNvPr id="0" name=""/>
        <dsp:cNvSpPr/>
      </dsp:nvSpPr>
      <dsp:spPr>
        <a:xfrm>
          <a:off x="0" y="0"/>
          <a:ext cx="7467600" cy="304200"/>
        </a:xfrm>
        <a:prstGeom prst="roundRect">
          <a:avLst/>
        </a:prstGeom>
        <a:solidFill>
          <a:srgbClr val="F65E64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Разберем типичный пример с подменой ссылки через доставку Авито:</a:t>
          </a:r>
          <a:endParaRPr lang="ru-RU" sz="1300" kern="1200" dirty="0"/>
        </a:p>
      </dsp:txBody>
      <dsp:txXfrm>
        <a:off x="14850" y="14850"/>
        <a:ext cx="7437900" cy="2745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AFDB-AE2E-4DE0-9ADF-F4317016FA0E}">
      <dsp:nvSpPr>
        <dsp:cNvPr id="0" name=""/>
        <dsp:cNvSpPr/>
      </dsp:nvSpPr>
      <dsp:spPr>
        <a:xfrm>
          <a:off x="0" y="84986"/>
          <a:ext cx="3471333" cy="155902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Представим, что план жулика сработал, и ваша переписка перешла в социальную сеть, где никакие ссылки уже не блокируются. Там вам покажут липовые фотографии смартфона, где невооруженным глазом виден </a:t>
          </a:r>
          <a:r>
            <a:rPr lang="ru-RU" sz="1100" kern="1200" dirty="0" err="1" smtClean="0">
              <a:solidFill>
                <a:schemeClr val="tx1"/>
              </a:solidFill>
            </a:rPr>
            <a:t>Фотошоп</a:t>
          </a:r>
          <a:r>
            <a:rPr lang="ru-RU" sz="1100" kern="1200" dirty="0" smtClean="0">
              <a:solidFill>
                <a:schemeClr val="tx1"/>
              </a:solidFill>
            </a:rPr>
            <a:t> (фото обычно взяты с других досок объявлений, обрезаны и отредактированы). Ну а дальше вас попросят оплатить доставку телефона.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76105" y="161091"/>
        <a:ext cx="3319123" cy="140681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AE966-5358-464A-88DE-DA3034772640}">
      <dsp:nvSpPr>
        <dsp:cNvPr id="0" name=""/>
        <dsp:cNvSpPr/>
      </dsp:nvSpPr>
      <dsp:spPr>
        <a:xfrm>
          <a:off x="0" y="228606"/>
          <a:ext cx="5105400" cy="1383711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Тут и начинается все самое интересное, но не для вас. Мошенник присылает ссылку на </a:t>
          </a:r>
          <a:r>
            <a:rPr lang="ru-RU" sz="1100" kern="1200" dirty="0" err="1" smtClean="0">
              <a:solidFill>
                <a:schemeClr val="tx1"/>
              </a:solidFill>
            </a:rPr>
            <a:t>фишинговый</a:t>
          </a:r>
          <a:r>
            <a:rPr lang="ru-RU" sz="1100" kern="1200" dirty="0" smtClean="0">
              <a:solidFill>
                <a:schemeClr val="tx1"/>
              </a:solidFill>
            </a:rPr>
            <a:t> сайт, внешне выполненный как Авито. Адрес </a:t>
          </a:r>
          <a:r>
            <a:rPr lang="ru-RU" sz="1100" kern="1200" dirty="0" err="1" smtClean="0">
              <a:solidFill>
                <a:schemeClr val="tx1"/>
              </a:solidFill>
            </a:rPr>
            <a:t>фейкового</a:t>
          </a:r>
          <a:r>
            <a:rPr lang="ru-RU" sz="1100" kern="1200" dirty="0" smtClean="0">
              <a:solidFill>
                <a:schemeClr val="tx1"/>
              </a:solidFill>
            </a:rPr>
            <a:t> сайта будет отличаться, но покупатель, конечно же, не заметит эту неброскую деталь.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Для оплаты вы укажете все данные своей банковской карты, нажмете ввод – и все. Ваша карта скомпрометирована, и мошенник быстро спишет с нее деньги.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7547" y="296153"/>
        <a:ext cx="4970306" cy="124861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2E505-6BBA-4A3E-BC87-0BD37035A6CB}">
      <dsp:nvSpPr>
        <dsp:cNvPr id="0" name=""/>
        <dsp:cNvSpPr/>
      </dsp:nvSpPr>
      <dsp:spPr>
        <a:xfrm>
          <a:off x="0" y="0"/>
          <a:ext cx="7620000" cy="44928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Мошенники на Авито и доставках</a:t>
          </a:r>
          <a:endParaRPr lang="ru-RU" sz="1600" kern="1200" dirty="0"/>
        </a:p>
      </dsp:txBody>
      <dsp:txXfrm>
        <a:off x="21932" y="21932"/>
        <a:ext cx="7576136" cy="40541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EAE1-0ED3-4934-BA0B-1AAC91210ABD}">
      <dsp:nvSpPr>
        <dsp:cNvPr id="0" name=""/>
        <dsp:cNvSpPr/>
      </dsp:nvSpPr>
      <dsp:spPr>
        <a:xfrm>
          <a:off x="0" y="9240"/>
          <a:ext cx="7543800" cy="5241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Как не стать жертвой развода на Авито</a:t>
          </a:r>
          <a:r>
            <a:rPr lang="ru-RU" sz="2200" b="1" kern="1200" dirty="0" smtClean="0"/>
            <a:t>:</a:t>
          </a:r>
          <a:endParaRPr lang="ru-RU" sz="2200" kern="1200" dirty="0"/>
        </a:p>
      </dsp:txBody>
      <dsp:txXfrm>
        <a:off x="25587" y="34827"/>
        <a:ext cx="7492626" cy="4729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C1E46-D757-4338-81F6-9F602AF29FED}">
      <dsp:nvSpPr>
        <dsp:cNvPr id="0" name=""/>
        <dsp:cNvSpPr/>
      </dsp:nvSpPr>
      <dsp:spPr>
        <a:xfrm>
          <a:off x="0" y="278046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читайте информацию в разделе </a:t>
          </a:r>
          <a:r>
            <a:rPr lang="ru-RU" sz="1300" b="1" kern="1200" smtClean="0"/>
            <a:t>безопасность при заключении сделок</a:t>
          </a:r>
          <a:r>
            <a:rPr lang="ru-RU" sz="1300" kern="1200" smtClean="0"/>
            <a:t>;</a:t>
          </a:r>
          <a:endParaRPr lang="ru-RU" sz="1300" kern="1200"/>
        </a:p>
      </dsp:txBody>
      <dsp:txXfrm>
        <a:off x="24502" y="302548"/>
        <a:ext cx="4294396" cy="452926"/>
      </dsp:txXfrm>
    </dsp:sp>
    <dsp:sp modelId="{4DEAF4CC-B562-4AC2-95A2-CA47A5B54BD6}">
      <dsp:nvSpPr>
        <dsp:cNvPr id="0" name=""/>
        <dsp:cNvSpPr/>
      </dsp:nvSpPr>
      <dsp:spPr>
        <a:xfrm>
          <a:off x="0" y="817416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не переходите на сторонние ссылки;</a:t>
          </a:r>
          <a:endParaRPr lang="ru-RU" sz="1300" kern="1200"/>
        </a:p>
      </dsp:txBody>
      <dsp:txXfrm>
        <a:off x="24502" y="841918"/>
        <a:ext cx="4294396" cy="452926"/>
      </dsp:txXfrm>
    </dsp:sp>
    <dsp:sp modelId="{6D2856FC-0881-4B15-86BC-4DDC35EB203F}">
      <dsp:nvSpPr>
        <dsp:cNvPr id="0" name=""/>
        <dsp:cNvSpPr/>
      </dsp:nvSpPr>
      <dsp:spPr>
        <a:xfrm>
          <a:off x="0" y="1356786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работайте с официальным сайтом Авито;</a:t>
          </a:r>
          <a:endParaRPr lang="ru-RU" sz="1300" kern="1200"/>
        </a:p>
      </dsp:txBody>
      <dsp:txXfrm>
        <a:off x="24502" y="1381288"/>
        <a:ext cx="4294396" cy="452926"/>
      </dsp:txXfrm>
    </dsp:sp>
    <dsp:sp modelId="{277DDD5B-E8EF-43AF-B40D-A84783951809}">
      <dsp:nvSpPr>
        <dsp:cNvPr id="0" name=""/>
        <dsp:cNvSpPr/>
      </dsp:nvSpPr>
      <dsp:spPr>
        <a:xfrm>
          <a:off x="0" y="1896157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общайтесь через внутренний чат сайта;</a:t>
          </a:r>
          <a:endParaRPr lang="ru-RU" sz="1300" kern="1200"/>
        </a:p>
      </dsp:txBody>
      <dsp:txXfrm>
        <a:off x="24502" y="1920659"/>
        <a:ext cx="4294396" cy="452926"/>
      </dsp:txXfrm>
    </dsp:sp>
    <dsp:sp modelId="{EF2B6127-42AE-41AD-8CC0-5224C164E1A3}">
      <dsp:nvSpPr>
        <dsp:cNvPr id="0" name=""/>
        <dsp:cNvSpPr/>
      </dsp:nvSpPr>
      <dsp:spPr>
        <a:xfrm>
          <a:off x="0" y="2435527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обращайте внимание на адресную строку, она должна содержать только такие символы: </a:t>
          </a:r>
          <a:r>
            <a:rPr lang="ru-RU" sz="1300" kern="1200" dirty="0" smtClean="0">
              <a:solidFill>
                <a:schemeClr val="bg1"/>
              </a:solidFill>
              <a:hlinkClick xmlns:r="http://schemas.openxmlformats.org/officeDocument/2006/relationships" r:id="rId1"/>
            </a:rPr>
            <a:t>www.avito.ru</a:t>
          </a:r>
          <a:r>
            <a:rPr lang="ru-RU" sz="1300" kern="1200" dirty="0" smtClean="0">
              <a:solidFill>
                <a:schemeClr val="bg1"/>
              </a:solidFill>
            </a:rPr>
            <a:t>;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24502" y="2460029"/>
        <a:ext cx="4294396" cy="452926"/>
      </dsp:txXfrm>
    </dsp:sp>
    <dsp:sp modelId="{D5423348-7FAA-46F0-9836-E03839747338}">
      <dsp:nvSpPr>
        <dsp:cNvPr id="0" name=""/>
        <dsp:cNvSpPr/>
      </dsp:nvSpPr>
      <dsp:spPr>
        <a:xfrm>
          <a:off x="0" y="2974896"/>
          <a:ext cx="4343400" cy="501930"/>
        </a:xfrm>
        <a:prstGeom prst="roundRect">
          <a:avLst/>
        </a:prstGeom>
        <a:solidFill>
          <a:srgbClr val="038C7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/>
            <a:t>Жалуйтесь на подозрительные объявления, особенно когда вы убеждены, что вас хотят развести.</a:t>
          </a:r>
          <a:endParaRPr lang="ru-RU" sz="1300" kern="1200"/>
        </a:p>
      </dsp:txBody>
      <dsp:txXfrm>
        <a:off x="24502" y="2999398"/>
        <a:ext cx="4294396" cy="4529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8B3D5-9B1C-4A71-A1CF-EA213275BCBE}">
      <dsp:nvSpPr>
        <dsp:cNvPr id="0" name=""/>
        <dsp:cNvSpPr/>
      </dsp:nvSpPr>
      <dsp:spPr>
        <a:xfrm>
          <a:off x="0" y="3024"/>
          <a:ext cx="4435110" cy="917280"/>
        </a:xfrm>
        <a:prstGeom prst="roundRect">
          <a:avLst/>
        </a:prstGeom>
        <a:solidFill>
          <a:srgbClr val="F65E64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93663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Подобных схем множество в разных вариациях. Развести сегодня на слив данных банковской карты не трудно.</a:t>
          </a:r>
          <a:endParaRPr lang="ru-RU" sz="1400" kern="1200" dirty="0"/>
        </a:p>
      </dsp:txBody>
      <dsp:txXfrm>
        <a:off x="44778" y="47802"/>
        <a:ext cx="4345554" cy="82772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7946B-5A49-40E2-A9C7-B945D9B55B72}">
      <dsp:nvSpPr>
        <dsp:cNvPr id="0" name=""/>
        <dsp:cNvSpPr/>
      </dsp:nvSpPr>
      <dsp:spPr>
        <a:xfrm>
          <a:off x="0" y="4619"/>
          <a:ext cx="7628468" cy="5241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-17780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Реклама ставок на спорт</a:t>
          </a:r>
          <a:endParaRPr lang="ru-RU" sz="1600" kern="1200" dirty="0"/>
        </a:p>
      </dsp:txBody>
      <dsp:txXfrm>
        <a:off x="25587" y="30206"/>
        <a:ext cx="7577294" cy="47298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9F434-E35A-481A-A131-F5758CC8036A}">
      <dsp:nvSpPr>
        <dsp:cNvPr id="0" name=""/>
        <dsp:cNvSpPr/>
      </dsp:nvSpPr>
      <dsp:spPr>
        <a:xfrm>
          <a:off x="0" y="1114"/>
          <a:ext cx="4572000" cy="1139404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Услышать о ставках на спорт можно на пиратских сайтах, где вы смотрите фильмы и мультики. То и дело появляются баннеры с предложениями сделать ставку в процессе просмотра фильма. Бывает и так, что студия озвучки сама вставляет эту рекламу.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Уже все знают про 1xBet, разные сервисы и </a:t>
          </a:r>
          <a:r>
            <a:rPr lang="ru-RU" sz="1100" kern="1200" dirty="0" err="1" smtClean="0">
              <a:solidFill>
                <a:schemeClr val="tx1"/>
              </a:solidFill>
            </a:rPr>
            <a:t>блогеры</a:t>
          </a:r>
          <a:r>
            <a:rPr lang="ru-RU" sz="1100" kern="1200" dirty="0" smtClean="0">
              <a:solidFill>
                <a:schemeClr val="tx1"/>
              </a:solidFill>
            </a:rPr>
            <a:t> не стесняются такое рекламировать, считая нормой.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5621" y="56735"/>
        <a:ext cx="4460758" cy="1028162"/>
      </dsp:txXfrm>
    </dsp:sp>
    <dsp:sp modelId="{8F36C393-1075-4C7A-A81A-D8E764B6737E}">
      <dsp:nvSpPr>
        <dsp:cNvPr id="0" name=""/>
        <dsp:cNvSpPr/>
      </dsp:nvSpPr>
      <dsp:spPr>
        <a:xfrm>
          <a:off x="0" y="1153530"/>
          <a:ext cx="4572000" cy="1139404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У букмекерских контор денег много, но берут они их не в кредит, а с проигравших, которых всегда очень много. Есть и те, кто проиграл целое состояние. Ставки на спорт – это старый вид бизнеса с собственными методами обмана, отработанными десятилетиями. Тема обширна, может доходить вплоть до сговора со спортивными командами: кто сегодня проиграет, </a:t>
          </a:r>
          <a:br>
            <a:rPr lang="ru-RU" sz="1100" kern="1200" dirty="0" smtClean="0">
              <a:solidFill>
                <a:schemeClr val="tx1"/>
              </a:solidFill>
            </a:rPr>
          </a:br>
          <a:r>
            <a:rPr lang="ru-RU" sz="1100" kern="1200" dirty="0" smtClean="0">
              <a:solidFill>
                <a:schemeClr val="tx1"/>
              </a:solidFill>
            </a:rPr>
            <a:t>а кто выиграет.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5621" y="1209151"/>
        <a:ext cx="4460758" cy="102816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DBD1E-D308-426E-970E-B4922E8DA995}">
      <dsp:nvSpPr>
        <dsp:cNvPr id="0" name=""/>
        <dsp:cNvSpPr/>
      </dsp:nvSpPr>
      <dsp:spPr>
        <a:xfrm>
          <a:off x="0" y="116815"/>
          <a:ext cx="4572000" cy="12168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Это манипуляция людьми, которые делают ставки. Есть и специальные прикормки «лохов», некая </a:t>
          </a:r>
          <a:r>
            <a:rPr lang="ru-RU" sz="1100" kern="1200" dirty="0" err="1" smtClean="0">
              <a:solidFill>
                <a:schemeClr val="tx1"/>
              </a:solidFill>
            </a:rPr>
            <a:t>многоходовка</a:t>
          </a:r>
          <a:r>
            <a:rPr lang="ru-RU" sz="1100" kern="1200" dirty="0" smtClean="0">
              <a:solidFill>
                <a:schemeClr val="tx1"/>
              </a:solidFill>
            </a:rPr>
            <a:t>, когда одна команда выигрывает много раз подряд, чтобы на нее начались массовые ставки. Потом происходит проигрыш, полный провал и слив денег. Такие манипуляции хорошо раскрыты в сериале «Острые козырьки».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9399" y="176214"/>
        <a:ext cx="4453202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951302-8AE0-4759-8B41-015A47D1DA98}">
      <dsp:nvSpPr>
        <dsp:cNvPr id="0" name=""/>
        <dsp:cNvSpPr/>
      </dsp:nvSpPr>
      <dsp:spPr>
        <a:xfrm>
          <a:off x="0" y="14285"/>
          <a:ext cx="7848600" cy="6177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780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Вас могут обмануть самыми изощренными способами, о которых расскажем </a:t>
          </a:r>
          <a:br>
            <a:rPr lang="ru-RU" sz="1600" kern="1200" dirty="0" smtClean="0"/>
          </a:br>
          <a:r>
            <a:rPr lang="ru-RU" sz="1600" kern="1200" dirty="0" smtClean="0"/>
            <a:t>в презентации ТОП 10 мошеннических схем 2021 года.</a:t>
          </a:r>
          <a:endParaRPr lang="ru-RU" sz="1600" kern="1200" dirty="0"/>
        </a:p>
      </dsp:txBody>
      <dsp:txXfrm>
        <a:off x="30157" y="44442"/>
        <a:ext cx="7788286" cy="5574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8EAFE-FDE7-4084-A5C1-847D7F521756}">
      <dsp:nvSpPr>
        <dsp:cNvPr id="0" name=""/>
        <dsp:cNvSpPr/>
      </dsp:nvSpPr>
      <dsp:spPr>
        <a:xfrm>
          <a:off x="0" y="284822"/>
          <a:ext cx="4953000" cy="1182741"/>
        </a:xfrm>
        <a:prstGeom prst="roundRect">
          <a:avLst/>
        </a:prstGeom>
        <a:solidFill>
          <a:srgbClr val="F65E64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93663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Мы категорически не рекомендуем ставить на спорт, если вы ничего об этом не знаете. Чтобы в этом деле зарабатывать, нужно знать специальные аккуратные и осторожные стратегии, которые, к тому же, регулярно обновляются. </a:t>
          </a:r>
        </a:p>
        <a:p>
          <a:pPr marL="93663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Перехитрить букмекеров сложно, и практически не возможно!</a:t>
          </a:r>
          <a:endParaRPr lang="ru-RU" sz="1200" kern="1200" dirty="0"/>
        </a:p>
      </dsp:txBody>
      <dsp:txXfrm>
        <a:off x="57737" y="342559"/>
        <a:ext cx="4837526" cy="10672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55095-1486-4581-A6DA-1F34F02C7E50}">
      <dsp:nvSpPr>
        <dsp:cNvPr id="0" name=""/>
        <dsp:cNvSpPr/>
      </dsp:nvSpPr>
      <dsp:spPr>
        <a:xfrm>
          <a:off x="0" y="7919"/>
          <a:ext cx="7696200" cy="44928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3663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Лохотроны</a:t>
          </a:r>
          <a:endParaRPr lang="ru-RU" sz="1600" kern="1200" dirty="0"/>
        </a:p>
      </dsp:txBody>
      <dsp:txXfrm>
        <a:off x="21932" y="29851"/>
        <a:ext cx="7652336" cy="40541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B6AF-CF1D-4C94-A0ED-6BAEDA985E0B}">
      <dsp:nvSpPr>
        <dsp:cNvPr id="0" name=""/>
        <dsp:cNvSpPr/>
      </dsp:nvSpPr>
      <dsp:spPr>
        <a:xfrm>
          <a:off x="0" y="13200"/>
          <a:ext cx="7848600" cy="7488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 smtClean="0">
              <a:solidFill>
                <a:srgbClr val="038C73"/>
              </a:solidFill>
            </a:rPr>
            <a:t>Скамы</a:t>
          </a:r>
          <a:r>
            <a:rPr lang="ru-RU" sz="1200" kern="1200" dirty="0" smtClean="0">
              <a:solidFill>
                <a:srgbClr val="038C73"/>
              </a:solidFill>
            </a:rPr>
            <a:t> или </a:t>
          </a:r>
          <a:r>
            <a:rPr lang="ru-RU" sz="1200" kern="1200" dirty="0" err="1" smtClean="0">
              <a:solidFill>
                <a:srgbClr val="038C73"/>
              </a:solidFill>
            </a:rPr>
            <a:t>лохотроны</a:t>
          </a:r>
          <a:r>
            <a:rPr lang="ru-RU" sz="1200" kern="1200" dirty="0" smtClean="0">
              <a:solidFill>
                <a:srgbClr val="038C73"/>
              </a:solidFill>
            </a:rPr>
            <a:t> – это сайты, где перед вами разыгрывается целый спектакль с рисованием денежных цифр на экране. Вам кто-то должен денег, обязан выплатить некую компенсацию, либо предлагают пройти опрос, за который вам положены сотни тысяч рублей.</a:t>
          </a:r>
          <a:endParaRPr lang="ru-RU" sz="1200" kern="1200" dirty="0">
            <a:solidFill>
              <a:srgbClr val="038C73"/>
            </a:solidFill>
          </a:endParaRPr>
        </a:p>
      </dsp:txBody>
      <dsp:txXfrm>
        <a:off x="36553" y="49753"/>
        <a:ext cx="7775494" cy="67569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0C566-840F-4DFE-8711-52D2416D8E47}">
      <dsp:nvSpPr>
        <dsp:cNvPr id="0" name=""/>
        <dsp:cNvSpPr/>
      </dsp:nvSpPr>
      <dsp:spPr>
        <a:xfrm>
          <a:off x="0" y="0"/>
          <a:ext cx="3200400" cy="171288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Откровенные мошеннические проекты рекламируют даже </a:t>
          </a:r>
          <a:r>
            <a:rPr lang="ru-RU" sz="1200" kern="1200" dirty="0" err="1" smtClean="0">
              <a:solidFill>
                <a:schemeClr val="tx1"/>
              </a:solidFill>
            </a:rPr>
            <a:t>блогеры</a:t>
          </a:r>
          <a:r>
            <a:rPr lang="ru-RU" sz="1200" kern="1200" dirty="0" smtClean="0">
              <a:solidFill>
                <a:schemeClr val="tx1"/>
              </a:solidFill>
            </a:rPr>
            <a:t>. Рекламу можно встретить в </a:t>
          </a:r>
          <a:r>
            <a:rPr lang="ru-RU" sz="1200" kern="1200" dirty="0" err="1" smtClean="0">
              <a:solidFill>
                <a:schemeClr val="tx1"/>
              </a:solidFill>
            </a:rPr>
            <a:t>Инстаграм</a:t>
          </a:r>
          <a:r>
            <a:rPr lang="ru-RU" sz="1200" kern="1200" dirty="0" smtClean="0">
              <a:solidFill>
                <a:schemeClr val="tx1"/>
              </a:solidFill>
            </a:rPr>
            <a:t>, </a:t>
          </a:r>
          <a:r>
            <a:rPr lang="ru-RU" sz="1200" kern="1200" dirty="0" err="1" smtClean="0">
              <a:solidFill>
                <a:schemeClr val="tx1"/>
              </a:solidFill>
            </a:rPr>
            <a:t>Телеграм</a:t>
          </a:r>
          <a:r>
            <a:rPr lang="ru-RU" sz="1200" kern="1200" dirty="0" smtClean="0">
              <a:solidFill>
                <a:schemeClr val="tx1"/>
              </a:solidFill>
            </a:rPr>
            <a:t>, </a:t>
          </a:r>
          <a:r>
            <a:rPr lang="ru-RU" sz="1200" kern="1200" dirty="0" err="1" smtClean="0">
              <a:solidFill>
                <a:schemeClr val="tx1"/>
              </a:solidFill>
            </a:rPr>
            <a:t>Вконтакте</a:t>
          </a:r>
          <a:r>
            <a:rPr lang="ru-RU" sz="1200" kern="1200" dirty="0" smtClean="0">
              <a:solidFill>
                <a:schemeClr val="tx1"/>
              </a:solidFill>
            </a:rPr>
            <a:t>. Текст сводится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к тому, что некий сайт хочет отдать вам деньги просто так. На </a:t>
          </a:r>
          <a:r>
            <a:rPr lang="ru-RU" sz="1200" kern="1200" dirty="0" err="1" smtClean="0">
              <a:solidFill>
                <a:schemeClr val="tx1"/>
              </a:solidFill>
            </a:rPr>
            <a:t>скамах</a:t>
          </a:r>
          <a:r>
            <a:rPr lang="ru-RU" sz="1200" kern="1200" dirty="0" smtClean="0">
              <a:solidFill>
                <a:schemeClr val="tx1"/>
              </a:solidFill>
            </a:rPr>
            <a:t> показывают спектакли о том, как по «кнопке </a:t>
          </a:r>
          <a:r>
            <a:rPr lang="ru-RU" sz="1200" kern="1200" dirty="0" err="1" smtClean="0">
              <a:solidFill>
                <a:schemeClr val="tx1"/>
              </a:solidFill>
            </a:rPr>
            <a:t>бабло</a:t>
          </a:r>
          <a:r>
            <a:rPr lang="ru-RU" sz="1200" kern="1200" dirty="0" smtClean="0">
              <a:solidFill>
                <a:schemeClr val="tx1"/>
              </a:solidFill>
            </a:rPr>
            <a:t>» вам начисляют деньги,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а вернее – рисуют фантики на экране.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83616" y="83616"/>
        <a:ext cx="3033168" cy="1545648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DBC2D-1F25-4F26-B56F-A8B2586388D7}">
      <dsp:nvSpPr>
        <dsp:cNvPr id="0" name=""/>
        <dsp:cNvSpPr/>
      </dsp:nvSpPr>
      <dsp:spPr>
        <a:xfrm>
          <a:off x="0" y="733"/>
          <a:ext cx="4495800" cy="1014929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Пожалуйста, выводите, но сперва заплатите десятки взносов: закрепительный платеж, не активированный аккаунт, документы для транзакции и еще десятки предлогов и выдуманных услуг. И так по кругу, пока вы все деньги туда не сольете. 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Но нарисованные фантики вывести не получится.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545" y="50278"/>
        <a:ext cx="4396710" cy="91583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59ED-BC00-4725-8759-2AFE34DEC034}">
      <dsp:nvSpPr>
        <dsp:cNvPr id="0" name=""/>
        <dsp:cNvSpPr/>
      </dsp:nvSpPr>
      <dsp:spPr>
        <a:xfrm>
          <a:off x="0" y="84671"/>
          <a:ext cx="7738533" cy="121680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Если поискать на таких сайтах пользовательское соглашение, можно найти в нем строки: «…мы не гарантируем, что вы заработаете. Данные суммы всего лишь предположение о предстоящем доходе. Считайте это простой игрой». Кому такая игра интересна, когда рисуют циферки, а вы за это платите свои деньги? Если бы человек заранее читал эти соглашения, то не внес бы туда деньги, но многим читать лень, да и не всегда такие соглашения присутствуют.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59399" y="144070"/>
        <a:ext cx="7619735" cy="109800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8A2D-2912-4AC1-A1F7-BA482A7831A9}">
      <dsp:nvSpPr>
        <dsp:cNvPr id="0" name=""/>
        <dsp:cNvSpPr/>
      </dsp:nvSpPr>
      <dsp:spPr>
        <a:xfrm>
          <a:off x="0" y="0"/>
          <a:ext cx="7620000" cy="1198080"/>
        </a:xfrm>
        <a:prstGeom prst="roundRect">
          <a:avLst/>
        </a:prstGeom>
        <a:gradFill rotWithShape="0">
          <a:gsLst>
            <a:gs pos="0">
              <a:srgbClr val="F65E64"/>
            </a:gs>
            <a:gs pos="100000">
              <a:srgbClr val="F65E64"/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7780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Люди думают, что в сказку попали, и им все должны заплатить какие-нибудь компенсации. Деньги же лишними не будут! Может, это особый вид мазохизма – получать удовольствие от потери денег? А если серьезно, то совет простой: не ищите в интернете халяву, ее там нет. </a:t>
          </a:r>
          <a:endParaRPr lang="ru-RU" sz="1400" kern="1200" dirty="0"/>
        </a:p>
      </dsp:txBody>
      <dsp:txXfrm>
        <a:off x="58485" y="58485"/>
        <a:ext cx="7503030" cy="108111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5673-5522-41F6-9B3D-CC80029151FC}">
      <dsp:nvSpPr>
        <dsp:cNvPr id="0" name=""/>
        <dsp:cNvSpPr/>
      </dsp:nvSpPr>
      <dsp:spPr>
        <a:xfrm>
          <a:off x="0" y="15980"/>
          <a:ext cx="7467600" cy="51741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3663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Финансовые пирамиды и </a:t>
          </a:r>
          <a:r>
            <a:rPr lang="ru-RU" sz="1600" kern="1200" dirty="0" err="1" smtClean="0"/>
            <a:t>хайпы</a:t>
          </a:r>
          <a:endParaRPr lang="ru-RU" sz="1600" kern="1200" dirty="0"/>
        </a:p>
      </dsp:txBody>
      <dsp:txXfrm>
        <a:off x="25258" y="41238"/>
        <a:ext cx="7417084" cy="466903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48AE-D35C-4D00-A8C8-9B30F439A708}">
      <dsp:nvSpPr>
        <dsp:cNvPr id="0" name=""/>
        <dsp:cNvSpPr/>
      </dsp:nvSpPr>
      <dsp:spPr>
        <a:xfrm>
          <a:off x="0" y="0"/>
          <a:ext cx="7789333" cy="936000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 интернете их принято называть </a:t>
          </a:r>
          <a:r>
            <a:rPr lang="ru-RU" sz="1200" kern="1200" dirty="0" err="1" smtClean="0">
              <a:solidFill>
                <a:schemeClr val="tx1"/>
              </a:solidFill>
            </a:rPr>
            <a:t>хайп</a:t>
          </a:r>
          <a:r>
            <a:rPr lang="ru-RU" sz="1200" kern="1200" dirty="0" smtClean="0">
              <a:solidFill>
                <a:schemeClr val="tx1"/>
              </a:solidFill>
            </a:rPr>
            <a:t>-проектами. Вот типичная пирамида от известного артиста и его друга – популярного певца Сергея Лазарева, называется она </a:t>
          </a:r>
          <a:r>
            <a:rPr lang="ru-RU" sz="1200" b="1" kern="1200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Crowdwiz</a:t>
          </a:r>
          <a:r>
            <a:rPr lang="ru-RU" sz="1200" kern="1200" dirty="0" smtClean="0">
              <a:solidFill>
                <a:schemeClr val="tx1"/>
              </a:solidFill>
            </a:rPr>
            <a:t> . Удивлены? Персоны шоу-бизнеса часто создают </a:t>
          </a:r>
          <a:r>
            <a:rPr lang="ru-RU" sz="1200" kern="1200" dirty="0" err="1" smtClean="0">
              <a:solidFill>
                <a:schemeClr val="tx1"/>
              </a:solidFill>
            </a:rPr>
            <a:t>хайпы</a:t>
          </a:r>
          <a:r>
            <a:rPr lang="ru-RU" sz="1200" kern="1200" dirty="0" smtClean="0">
              <a:solidFill>
                <a:schemeClr val="tx1"/>
              </a:solidFill>
            </a:rPr>
            <a:t>, ведь их поклонники на доверии несут туда свои деньги. Правда, называют они их «компаниями».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692" y="45692"/>
        <a:ext cx="7697949" cy="84461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EE779-06FB-491A-9430-908070F5D02E}">
      <dsp:nvSpPr>
        <dsp:cNvPr id="0" name=""/>
        <dsp:cNvSpPr/>
      </dsp:nvSpPr>
      <dsp:spPr>
        <a:xfrm>
          <a:off x="0" y="8467"/>
          <a:ext cx="3733800" cy="1421550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Что отличает пирамиду от инвестиционного проекта? </a:t>
          </a:r>
          <a:r>
            <a:rPr lang="ru-RU" sz="1000" kern="1200" dirty="0" err="1" smtClean="0">
              <a:solidFill>
                <a:schemeClr val="tx1"/>
              </a:solidFill>
            </a:rPr>
            <a:t>Хайпы</a:t>
          </a:r>
          <a:r>
            <a:rPr lang="ru-RU" sz="1000" kern="1200" dirty="0" smtClean="0">
              <a:solidFill>
                <a:schemeClr val="tx1"/>
              </a:solidFill>
            </a:rPr>
            <a:t> предлагают вложить деньги под очень высокие, неправдоподобные, просто фантастические проценты. 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Вы делаете депозит, а потом якобы выводите больше первоначальной суммы.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9394" y="77861"/>
        <a:ext cx="3595012" cy="1282762"/>
      </dsp:txXfrm>
    </dsp:sp>
    <dsp:sp modelId="{3AC84DDE-02AB-4086-9C39-5B050DA7995C}">
      <dsp:nvSpPr>
        <dsp:cNvPr id="0" name=""/>
        <dsp:cNvSpPr/>
      </dsp:nvSpPr>
      <dsp:spPr>
        <a:xfrm>
          <a:off x="0" y="1093052"/>
          <a:ext cx="3733800" cy="142155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Какая бы легенда не была написана на сайтах подобных проектов — это выдумка. Реальной работы там не происходит, отсутствуют любые виды деятельности. Вам расскажут, что вклады идут в разработку инновационных технологий, </a:t>
          </a:r>
          <a:r>
            <a:rPr lang="ru-RU" sz="1000" kern="1200" dirty="0" err="1" smtClean="0">
              <a:solidFill>
                <a:schemeClr val="tx1"/>
              </a:solidFill>
            </a:rPr>
            <a:t>стартапов</a:t>
          </a:r>
          <a:r>
            <a:rPr lang="ru-RU" sz="1000" kern="1200" dirty="0" smtClean="0">
              <a:solidFill>
                <a:schemeClr val="tx1"/>
              </a:solidFill>
            </a:rPr>
            <a:t>, строительство, биржевые торги, </a:t>
          </a:r>
          <a:r>
            <a:rPr lang="ru-RU" sz="1000" kern="1200" dirty="0" err="1" smtClean="0">
              <a:solidFill>
                <a:schemeClr val="tx1"/>
              </a:solidFill>
            </a:rPr>
            <a:t>криптовалюту</a:t>
          </a:r>
          <a:r>
            <a:rPr lang="ru-RU" sz="1000" kern="1200" dirty="0" smtClean="0">
              <a:solidFill>
                <a:schemeClr val="tx1"/>
              </a:solidFill>
            </a:rPr>
            <a:t> и т. д. Важен ваш вклад, а профессионалы якобы сами сделают свое дело. Если друзей по реферальным ссылкам пригласите, будет еще лучше 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(как и делают адепты финансовых пирамид).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9394" y="1162446"/>
        <a:ext cx="3595012" cy="12827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3CEAF-8293-4DC7-BD66-008FB7B7EF3E}">
      <dsp:nvSpPr>
        <dsp:cNvPr id="0" name=""/>
        <dsp:cNvSpPr/>
      </dsp:nvSpPr>
      <dsp:spPr>
        <a:xfrm>
          <a:off x="0" y="11880"/>
          <a:ext cx="7696200" cy="67392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93663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Если вы постоянно попадаетесь в ловушки мошенников, и ничему так и не научились, прочитайте эту подборку от начала до конца.</a:t>
          </a:r>
          <a:endParaRPr lang="ru-RU" sz="1600" kern="1200" dirty="0"/>
        </a:p>
      </dsp:txBody>
      <dsp:txXfrm>
        <a:off x="32898" y="44778"/>
        <a:ext cx="7630404" cy="60812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9C59F4-DBEB-403A-B4C3-F6DD2286F0A4}">
      <dsp:nvSpPr>
        <dsp:cNvPr id="0" name=""/>
        <dsp:cNvSpPr/>
      </dsp:nvSpPr>
      <dsp:spPr>
        <a:xfrm>
          <a:off x="0" y="0"/>
          <a:ext cx="3733800" cy="12636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От реальных проектов пирамиды отличаются тем, 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что не ведут реальную деятельность, а лишь собирают 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и аккумулируют деньги вкладчиков, формируя финансовый пузырь. </a:t>
          </a:r>
          <a:r>
            <a:rPr lang="ru-RU" sz="1000" kern="1200" dirty="0" err="1" smtClean="0">
              <a:solidFill>
                <a:schemeClr val="tx1"/>
              </a:solidFill>
            </a:rPr>
            <a:t>Пирамидчики</a:t>
          </a:r>
          <a:r>
            <a:rPr lang="ru-RU" sz="1000" kern="1200" dirty="0" smtClean="0">
              <a:solidFill>
                <a:schemeClr val="tx1"/>
              </a:solidFill>
            </a:rPr>
            <a:t> легко вешают лапшу </a:t>
          </a:r>
          <a:br>
            <a:rPr lang="ru-RU" sz="1000" kern="1200" dirty="0" smtClean="0">
              <a:solidFill>
                <a:schemeClr val="tx1"/>
              </a:solidFill>
            </a:rPr>
          </a:br>
          <a:r>
            <a:rPr lang="ru-RU" sz="1000" kern="1200" dirty="0" smtClean="0">
              <a:solidFill>
                <a:schemeClr val="tx1"/>
              </a:solidFill>
            </a:rPr>
            <a:t>на уши, виртуозно играя на пороках ленивых людей. Многие жертвы даже встают на защиту таких </a:t>
          </a:r>
          <a:r>
            <a:rPr lang="ru-RU" sz="1000" kern="1200" dirty="0" err="1" smtClean="0">
              <a:solidFill>
                <a:schemeClr val="tx1"/>
              </a:solidFill>
            </a:rPr>
            <a:t>лоховозок</a:t>
          </a:r>
          <a:r>
            <a:rPr lang="ru-RU" sz="1000" kern="1200" dirty="0" smtClean="0">
              <a:solidFill>
                <a:schemeClr val="tx1"/>
              </a:solidFill>
            </a:rPr>
            <a:t>, но если у вас есть хоть доля скептицизма и логики, финансовые пирамиды вам не грозят.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61684" y="61684"/>
        <a:ext cx="3610432" cy="114023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2E707-7614-4BDE-BB05-1D4ABD4ADC92}">
      <dsp:nvSpPr>
        <dsp:cNvPr id="0" name=""/>
        <dsp:cNvSpPr/>
      </dsp:nvSpPr>
      <dsp:spPr>
        <a:xfrm>
          <a:off x="0" y="0"/>
          <a:ext cx="7416942" cy="636480"/>
        </a:xfrm>
        <a:prstGeom prst="roundRect">
          <a:avLst/>
        </a:prstGeom>
        <a:solidFill>
          <a:srgbClr val="F65E64"/>
        </a:solidFill>
        <a:ln w="6350"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extrusionH="76200" contourW="14605" prstMaterial="plastic">
          <a:bevelT/>
          <a:extrusionClr>
            <a:schemeClr val="bg1"/>
          </a:extrusionClr>
          <a:contourClr>
            <a:srgbClr val="F65E64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7780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2021 году волна </a:t>
          </a:r>
          <a:r>
            <a:rPr lang="ru-RU" sz="1200" kern="1200" dirty="0" err="1" smtClean="0"/>
            <a:t>обзвонов</a:t>
          </a:r>
          <a:r>
            <a:rPr lang="ru-RU" sz="1200" kern="1200" dirty="0" smtClean="0"/>
            <a:t> от псевдо-сотрудников банков захлестнула телефоны россиян и граждан СНГ. </a:t>
          </a:r>
          <a:endParaRPr lang="ru-RU" sz="1200" kern="1200" dirty="0"/>
        </a:p>
      </dsp:txBody>
      <dsp:txXfrm>
        <a:off x="31070" y="31070"/>
        <a:ext cx="7354802" cy="57434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2DF27-9FF5-4041-8C96-6A53FC682787}">
      <dsp:nvSpPr>
        <dsp:cNvPr id="0" name=""/>
        <dsp:cNvSpPr/>
      </dsp:nvSpPr>
      <dsp:spPr>
        <a:xfrm>
          <a:off x="0" y="2391"/>
          <a:ext cx="7416942" cy="101088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Мошенникам известно ваше имя, отчество, фамилия и адрес. Фальшивые сотрудники несуществующих банков пытаются выудить у вас данные банковской карты, для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чего по телефону разыгрывается спектакль с несколькими действующими лицами.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9347" y="51738"/>
        <a:ext cx="7318248" cy="912186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5AAD9-B713-44F7-9ED3-98DE75F97128}">
      <dsp:nvSpPr>
        <dsp:cNvPr id="0" name=""/>
        <dsp:cNvSpPr/>
      </dsp:nvSpPr>
      <dsp:spPr>
        <a:xfrm>
          <a:off x="0" y="13651"/>
          <a:ext cx="2313518" cy="35568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038C73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Схема развода № 1</a:t>
          </a:r>
          <a:endParaRPr lang="ru-RU" sz="1200" kern="1200" dirty="0"/>
        </a:p>
      </dsp:txBody>
      <dsp:txXfrm>
        <a:off x="17363" y="31014"/>
        <a:ext cx="2278792" cy="320954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8476A-6DDA-42A5-946F-79580BCC704A}">
      <dsp:nvSpPr>
        <dsp:cNvPr id="0" name=""/>
        <dsp:cNvSpPr/>
      </dsp:nvSpPr>
      <dsp:spPr>
        <a:xfrm>
          <a:off x="0" y="25360"/>
          <a:ext cx="4038600" cy="1389960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«Здравствуйте, вы Иван Васильевич Иванов из г. Саратов, проживающий в Ивановском переулке? На вас оформили кредит. Сейчас я соединю вас с сотрудником безопасности». Дальше включается и прерывается музыка, и мужчина с грамотно поставленным голосом просит сверить данные вашей банковской карты. Просят продиктовать номер карты, срок действия и код с обратной стороны.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7852" y="93212"/>
        <a:ext cx="3902896" cy="1254256"/>
      </dsp:txXfrm>
    </dsp:sp>
    <dsp:sp modelId="{7E7BCF97-ED24-4E2F-B505-1FF06819A5E6}">
      <dsp:nvSpPr>
        <dsp:cNvPr id="0" name=""/>
        <dsp:cNvSpPr/>
      </dsp:nvSpPr>
      <dsp:spPr>
        <a:xfrm>
          <a:off x="0" y="1219197"/>
          <a:ext cx="4038600" cy="138996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Если вы не глупы, то данные карты и код из </a:t>
          </a:r>
          <a:r>
            <a:rPr lang="ru-RU" sz="1100" kern="1200" dirty="0" err="1" smtClean="0">
              <a:solidFill>
                <a:schemeClr val="tx1"/>
              </a:solidFill>
            </a:rPr>
            <a:t>sms</a:t>
          </a:r>
          <a:r>
            <a:rPr lang="ru-RU" sz="1100" kern="1200" dirty="0" smtClean="0">
              <a:solidFill>
                <a:schemeClr val="tx1"/>
              </a:solidFill>
            </a:rPr>
            <a:t> мошеннику не сообщите. Эти данные нельзя сообщать даже реальным сотрудникам банка, — об этом финансовые организации информируют в каждой смс-рассылке. Но многие сообщают, на чем схема развода заканчивается дальнейшим списанием средств.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7852" y="1287049"/>
        <a:ext cx="3902896" cy="1254256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4D9B5-63FB-45D1-9B86-175A633DF665}">
      <dsp:nvSpPr>
        <dsp:cNvPr id="0" name=""/>
        <dsp:cNvSpPr/>
      </dsp:nvSpPr>
      <dsp:spPr>
        <a:xfrm>
          <a:off x="0" y="18332"/>
          <a:ext cx="2313518" cy="3510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Схема развода № 2</a:t>
          </a:r>
          <a:endParaRPr lang="ru-RU" sz="1500" kern="1200" dirty="0"/>
        </a:p>
      </dsp:txBody>
      <dsp:txXfrm>
        <a:off x="17134" y="35466"/>
        <a:ext cx="2279250" cy="31673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66482-CD8B-4281-8CC8-FD96BC7D02CC}">
      <dsp:nvSpPr>
        <dsp:cNvPr id="0" name=""/>
        <dsp:cNvSpPr/>
      </dsp:nvSpPr>
      <dsp:spPr>
        <a:xfrm>
          <a:off x="0" y="79736"/>
          <a:ext cx="7230533" cy="74646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Если вы оказываетесь крепким орешком и упорно отказываетесь сказать аферистам реквизиты карты, в ход вступают угрозы. Начинают говорить, что, мол, раз вы данные не сообщаете, то мы заблокируем вам карту. Можно смело заканчивать разговор, номер заносить в черный список, а лучше вообще не начинать такой разговор.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439" y="116175"/>
        <a:ext cx="7157655" cy="673582"/>
      </dsp:txXfrm>
    </dsp:sp>
    <dsp:sp modelId="{F9D6982B-1273-43F3-9464-56FCAB41AAC8}">
      <dsp:nvSpPr>
        <dsp:cNvPr id="0" name=""/>
        <dsp:cNvSpPr/>
      </dsp:nvSpPr>
      <dsp:spPr>
        <a:xfrm>
          <a:off x="0" y="745071"/>
          <a:ext cx="7230533" cy="74646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А скажет он вот что: «У вас на карте </a:t>
          </a:r>
          <a:r>
            <a:rPr lang="ru-RU" sz="1100" kern="1200" dirty="0" err="1" smtClean="0">
              <a:solidFill>
                <a:schemeClr val="tx1"/>
              </a:solidFill>
            </a:rPr>
            <a:t>займ</a:t>
          </a:r>
          <a:r>
            <a:rPr lang="ru-RU" sz="1100" kern="1200" dirty="0" smtClean="0">
              <a:solidFill>
                <a:schemeClr val="tx1"/>
              </a:solidFill>
            </a:rPr>
            <a:t>, давайте я помогу исправить проблему. В вашем городе нечестные сотрудники банка взяли на вас кредит. Его нужно отменить. Сходите в ближайшее отделение Сбербанка, мы поможем вам снять кредит из банкомата. Просто делайте, как мы вам скажем, и все получится».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439" y="781510"/>
        <a:ext cx="7157655" cy="673582"/>
      </dsp:txXfrm>
    </dsp:sp>
    <dsp:sp modelId="{A081DFED-6178-41B1-BA34-849B1D27B6D3}">
      <dsp:nvSpPr>
        <dsp:cNvPr id="0" name=""/>
        <dsp:cNvSpPr/>
      </dsp:nvSpPr>
      <dsp:spPr>
        <a:xfrm>
          <a:off x="0" y="1354668"/>
          <a:ext cx="7230533" cy="746460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Человек идет и реально оформляет одалживает средства через Сбербанк онлайн, а потом переводит эти деньги мошенникам, чтобы они сняли с него этот кредит. Чаще всего так разводят пенсионеров, которые лишаются накоплений, а в придачу еще и попадают в долговую яму.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439" y="1391107"/>
        <a:ext cx="7157655" cy="67358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2D8D-8B62-4C68-B845-3728E62D98BA}">
      <dsp:nvSpPr>
        <dsp:cNvPr id="0" name=""/>
        <dsp:cNvSpPr/>
      </dsp:nvSpPr>
      <dsp:spPr>
        <a:xfrm>
          <a:off x="0" y="0"/>
          <a:ext cx="7450667" cy="916797"/>
        </a:xfrm>
        <a:prstGeom prst="roundRect">
          <a:avLst/>
        </a:prstGeom>
        <a:solidFill>
          <a:srgbClr val="F65E64"/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Никому не передавайте данные карты, не оформляйте кредиты под давлением из страха блокировки карты. Реальные сотрудники банка звонят крайне редко и не просят секретные данные.</a:t>
          </a:r>
          <a:endParaRPr lang="ru-RU" sz="1400" kern="1200" dirty="0"/>
        </a:p>
      </dsp:txBody>
      <dsp:txXfrm>
        <a:off x="44754" y="44754"/>
        <a:ext cx="7361159" cy="82728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C97CE-60A1-42DD-88B2-5B570B0D3944}">
      <dsp:nvSpPr>
        <dsp:cNvPr id="0" name=""/>
        <dsp:cNvSpPr/>
      </dsp:nvSpPr>
      <dsp:spPr>
        <a:xfrm>
          <a:off x="0" y="0"/>
          <a:ext cx="7696200" cy="121680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38C73"/>
              </a:solidFill>
            </a:rPr>
            <a:t>Полезных проектов в интернете мало. Чтобы зарабатывать там деньги, нужно быть </a:t>
          </a:r>
          <a:r>
            <a:rPr lang="ru-RU" sz="1400" kern="1200" dirty="0" err="1" smtClean="0">
              <a:solidFill>
                <a:srgbClr val="038C73"/>
              </a:solidFill>
            </a:rPr>
            <a:t>блогером</a:t>
          </a:r>
          <a:r>
            <a:rPr lang="ru-RU" sz="1400" kern="1200" dirty="0" smtClean="0">
              <a:solidFill>
                <a:srgbClr val="038C73"/>
              </a:solidFill>
            </a:rPr>
            <a:t>, </a:t>
          </a:r>
          <a:r>
            <a:rPr lang="ru-RU" sz="1400" kern="1200" dirty="0" err="1" smtClean="0">
              <a:solidFill>
                <a:srgbClr val="038C73"/>
              </a:solidFill>
            </a:rPr>
            <a:t>фрилансером</a:t>
          </a:r>
          <a:r>
            <a:rPr lang="ru-RU" sz="1400" kern="1200" dirty="0" smtClean="0">
              <a:solidFill>
                <a:srgbClr val="038C73"/>
              </a:solidFill>
            </a:rPr>
            <a:t>, или уметь работать с сайтами, заниматься программированием, версткой, дизайном. Напоследок хочется порекомендовать относиться ко всему со здоровым скептицизмом, ведь если вам кто-то просто так предлагает деньги, то вас хотят обмануть.</a:t>
          </a:r>
          <a:endParaRPr lang="ru-RU" sz="1400" kern="1200" dirty="0">
            <a:solidFill>
              <a:srgbClr val="038C73"/>
            </a:solidFill>
          </a:endParaRPr>
        </a:p>
      </dsp:txBody>
      <dsp:txXfrm>
        <a:off x="59399" y="59399"/>
        <a:ext cx="7577402" cy="109800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82D8D-8B62-4C68-B845-3728E62D98BA}">
      <dsp:nvSpPr>
        <dsp:cNvPr id="0" name=""/>
        <dsp:cNvSpPr/>
      </dsp:nvSpPr>
      <dsp:spPr>
        <a:xfrm>
          <a:off x="0" y="560530"/>
          <a:ext cx="7450667" cy="916797"/>
        </a:xfrm>
        <a:prstGeom prst="roundRect">
          <a:avLst/>
        </a:prstGeom>
        <a:solidFill>
          <a:srgbClr val="F65E64"/>
        </a:solidFill>
        <a:ln>
          <a:noFill/>
        </a:ln>
        <a:effectLst/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rgbClr val="F65E64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Будьте бдительны и осторожны!</a:t>
          </a:r>
          <a:endParaRPr lang="ru-RU" sz="3600" kern="1200" dirty="0"/>
        </a:p>
      </dsp:txBody>
      <dsp:txXfrm>
        <a:off x="44754" y="605284"/>
        <a:ext cx="7361159" cy="827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FBF11-5148-4C98-8E7D-1BEAD9E3915C}">
      <dsp:nvSpPr>
        <dsp:cNvPr id="0" name=""/>
        <dsp:cNvSpPr/>
      </dsp:nvSpPr>
      <dsp:spPr>
        <a:xfrm>
          <a:off x="550320" y="0"/>
          <a:ext cx="7619992" cy="984555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Эти ребята активны всегда. Стоит оставить на просторах интернета свой номер телефона, с высокой долей вероятности он попадет в базу черных брокеров. Начнутся регулярные, надоедливые звонки, </a:t>
          </a:r>
          <a:br>
            <a:rPr lang="ru-RU" sz="1200" kern="1200" dirty="0" smtClean="0">
              <a:solidFill>
                <a:schemeClr val="tx1"/>
              </a:solidFill>
            </a:rPr>
          </a:br>
          <a:r>
            <a:rPr lang="ru-RU" sz="1200" kern="1200" dirty="0" smtClean="0">
              <a:solidFill>
                <a:schemeClr val="tx1"/>
              </a:solidFill>
            </a:rPr>
            <a:t>с предложением поторговать на крутой бирже, похожей на </a:t>
          </a:r>
          <a:r>
            <a:rPr lang="ru-RU" sz="1200" kern="1200" dirty="0" err="1" smtClean="0">
              <a:solidFill>
                <a:schemeClr val="tx1"/>
              </a:solidFill>
            </a:rPr>
            <a:t>Форекс</a:t>
          </a:r>
          <a:r>
            <a:rPr lang="ru-RU" sz="1200" kern="1200" dirty="0" smtClean="0">
              <a:solidFill>
                <a:schemeClr val="tx1"/>
              </a:solidFill>
            </a:rPr>
            <a:t>. Иногда говорят о неких ботах, которые якобы будут делать прогнозы, и точно указывать выгодные ставки.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98382" y="48062"/>
        <a:ext cx="7523868" cy="888431"/>
      </dsp:txXfrm>
    </dsp:sp>
    <dsp:sp modelId="{CA6AF11C-44C8-4509-939A-40F10182F4D4}">
      <dsp:nvSpPr>
        <dsp:cNvPr id="0" name=""/>
        <dsp:cNvSpPr/>
      </dsp:nvSpPr>
      <dsp:spPr>
        <a:xfrm>
          <a:off x="550320" y="1131435"/>
          <a:ext cx="7619992" cy="1205124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Если вы согласитесь так зарабатывать, сначала брокер попросит вложить немало денег. Не беда, если у вас их не окажется. Вежливые брокеры обязательно предложат взять кредит, и даже с плохой кредитной историей помогут вам это сделать. За вами закрепят персонального менеджера, который на самом деле сидит у себя дома и делает вид, что работает в офисе, а на фон ставит запись с телефонными разговорами. Хотя, может быть, он на самом деле находится в офисе, где такие же «сотрудники» обрабатывают по телефону новых жертв.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9149" y="1190264"/>
        <a:ext cx="7502334" cy="108746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2D385-F250-45A2-BEBB-BB48D28D56C1}">
      <dsp:nvSpPr>
        <dsp:cNvPr id="0" name=""/>
        <dsp:cNvSpPr/>
      </dsp:nvSpPr>
      <dsp:spPr>
        <a:xfrm>
          <a:off x="0" y="751"/>
          <a:ext cx="6705600" cy="767938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Спасибо за внимание!</a:t>
          </a:r>
          <a:endParaRPr lang="ru-RU" sz="4800" kern="1200" dirty="0"/>
        </a:p>
      </dsp:txBody>
      <dsp:txXfrm>
        <a:off x="37488" y="38239"/>
        <a:ext cx="6630624" cy="692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EB32-25E1-4BF7-8957-61FB6117AF89}">
      <dsp:nvSpPr>
        <dsp:cNvPr id="0" name=""/>
        <dsp:cNvSpPr/>
      </dsp:nvSpPr>
      <dsp:spPr>
        <a:xfrm>
          <a:off x="0" y="18332"/>
          <a:ext cx="3424720" cy="35100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F65E64"/>
              </a:solidFill>
            </a:rPr>
            <a:t>Как разводят черные брокеры</a:t>
          </a:r>
          <a:endParaRPr lang="ru-RU" sz="1500" kern="1200" dirty="0">
            <a:solidFill>
              <a:srgbClr val="F65E64"/>
            </a:solidFill>
          </a:endParaRPr>
        </a:p>
      </dsp:txBody>
      <dsp:txXfrm>
        <a:off x="17134" y="35466"/>
        <a:ext cx="3390452" cy="316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82CDB-8A16-4EAF-994D-A6DCFC56EAC3}">
      <dsp:nvSpPr>
        <dsp:cNvPr id="0" name=""/>
        <dsp:cNvSpPr/>
      </dsp:nvSpPr>
      <dsp:spPr>
        <a:xfrm>
          <a:off x="0" y="9240"/>
          <a:ext cx="7391400" cy="52416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Чем опасны черные брокеры?</a:t>
          </a:r>
          <a:endParaRPr lang="ru-RU" sz="1600" kern="1200" dirty="0"/>
        </a:p>
      </dsp:txBody>
      <dsp:txXfrm>
        <a:off x="25587" y="34827"/>
        <a:ext cx="7340226" cy="4729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92B6-24C1-4DBA-B4DD-94F310A7ECC4}">
      <dsp:nvSpPr>
        <dsp:cNvPr id="0" name=""/>
        <dsp:cNvSpPr/>
      </dsp:nvSpPr>
      <dsp:spPr>
        <a:xfrm>
          <a:off x="586583" y="0"/>
          <a:ext cx="6904032" cy="1208454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Задача менеджера – заставить вас скачать некий софт и установить в свой телефон или компьютер. Он расскажет, как завести там аккаунт, вложить свои деньги и начать торги на бинарных опционах. Глядя на высокие цифры, подделанные в этой программе, вы начнете мечтать о покупке квартиры и машины, но фактически все намного печальнее. 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45575" y="58992"/>
        <a:ext cx="6786048" cy="1090470"/>
      </dsp:txXfrm>
    </dsp:sp>
    <dsp:sp modelId="{5D02B64F-4705-42DE-B463-AA3B3C48DEA9}">
      <dsp:nvSpPr>
        <dsp:cNvPr id="0" name=""/>
        <dsp:cNvSpPr/>
      </dsp:nvSpPr>
      <dsp:spPr>
        <a:xfrm>
          <a:off x="586583" y="914805"/>
          <a:ext cx="6904032" cy="1208454"/>
        </a:xfrm>
        <a:prstGeom prst="roundRect">
          <a:avLst/>
        </a:prstGeom>
        <a:noFill/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Очень быстро начнутся просадки с нарастающими процентами ваших потерь. Главная задача персонального менеджера – чтобы вы вложили как можно больше денег. Для этого он будет регулярно давить, и уговаривать вложить еще денег, ведь скоро все будет хорошо, и вы якобы выйдете в плюс. Но выгоды вы так и не дождетесь, наблюдая очередной слив своих денег. А менеджер будет требовать, чтобы вы взяли следующий кредит. Оказывают черные брокеры помощь в получении кредита, но это настоящий, кровавый капкан. Вернуть деньги от мошенников будет уже невозможно.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45575" y="973797"/>
        <a:ext cx="6786048" cy="1090470"/>
      </dsp:txXfrm>
    </dsp:sp>
    <dsp:sp modelId="{1E1C0077-DD01-4CF8-A256-DB1C964B8FAA}">
      <dsp:nvSpPr>
        <dsp:cNvPr id="0" name=""/>
        <dsp:cNvSpPr/>
      </dsp:nvSpPr>
      <dsp:spPr>
        <a:xfrm>
          <a:off x="516164" y="2104919"/>
          <a:ext cx="7188736" cy="1208454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Чем больше вы потеряете, тем больше заработает персональный менеджер. Именно поэтому черные брокеры агрессивно удерживают каждого, кто попал на крючок.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75156" y="2163911"/>
        <a:ext cx="7070752" cy="1090470"/>
      </dsp:txXfrm>
    </dsp:sp>
    <dsp:sp modelId="{298DA907-0C1E-4142-82ED-F5A0856C9872}">
      <dsp:nvSpPr>
        <dsp:cNvPr id="0" name=""/>
        <dsp:cNvSpPr/>
      </dsp:nvSpPr>
      <dsp:spPr>
        <a:xfrm>
          <a:off x="657077" y="3109184"/>
          <a:ext cx="6625081" cy="1208454"/>
        </a:xfrm>
        <a:prstGeom prst="roundRect">
          <a:avLst/>
        </a:prstGeom>
        <a:noFill/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Как прекратить звонки? Никак, если только поменяете сим-карту. Кстати, черные брокеры могут предлагать не только торговлю, но и зайти на </a:t>
          </a:r>
          <a:r>
            <a:rPr lang="ru-RU" sz="1200" kern="1200" dirty="0" err="1" smtClean="0">
              <a:solidFill>
                <a:schemeClr val="tx1"/>
              </a:solidFill>
            </a:rPr>
            <a:t>фишинговый</a:t>
          </a:r>
          <a:r>
            <a:rPr lang="ru-RU" sz="1200" kern="1200" dirty="0" smtClean="0">
              <a:solidFill>
                <a:schemeClr val="tx1"/>
              </a:solidFill>
            </a:rPr>
            <a:t> сайт, ворующий пароли, или вложить деньги в финансовую пирамиду.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716069" y="3168176"/>
        <a:ext cx="6507097" cy="1090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1D5BEB-5824-4CB7-899E-33DF856BEBA3}" type="datetimeFigureOut">
              <a:rPr lang="ru-RU"/>
              <a:pPr>
                <a:defRPr/>
              </a:pPr>
              <a:t>27.07.2021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F29DD1-931B-425B-9D13-D8F1BE592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41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8154F2-3C8E-4F7D-BA14-CFDF45BD77F5}" type="datetimeFigureOut">
              <a:rPr lang="ru-RU"/>
              <a:pPr>
                <a:defRPr/>
              </a:pPr>
              <a:t>27.07.2021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7E8101-06C5-4531-BF21-4D7950CB5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82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74E05-CFBF-49E5-9686-1F2572FA1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CF631-402C-4CE9-9303-CB5DA16845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AAD510-B3B9-4DB5-9FA9-B964DE8CA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>
            <a:extLst>
              <a:ext uri="{FF2B5EF4-FFF2-40B4-BE49-F238E27FC236}">
                <a16:creationId xmlns="" xmlns:a16="http://schemas.microsoft.com/office/drawing/2014/main" id="{21843049-1599-4BE8-A7A2-655F36FD1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138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eaLnBrk="1" hangingPunct="1">
              <a:spcBef>
                <a:spcPct val="0"/>
              </a:spcBef>
              <a:buFontTx/>
              <a:buNone/>
              <a:defRPr lang="ru-RU" sz="3600" b="1" dirty="0" smtClean="0">
                <a:solidFill>
                  <a:srgbClr val="0090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Рисунок 1">
            <a:extLst>
              <a:ext uri="{FF2B5EF4-FFF2-40B4-BE49-F238E27FC236}">
                <a16:creationId xmlns="" xmlns:a16="http://schemas.microsoft.com/office/drawing/2014/main" id="{B5B9184D-E01F-4546-B1E8-86804291D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9425"/>
            <a:ext cx="2663825" cy="64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85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36A30-F334-4E8C-B7DD-2F4FC20644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5882C-1DC2-4931-B310-B8FEA3EE4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694F1-288D-4041-B172-28D7C5AAA7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6AE5-952F-4CD6-BC96-C4AEC163BF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FABB-4364-45AF-A8D1-37DE601258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96A80E-A68A-4575-AB67-7841657FFC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361C4-1890-4A94-85D8-47D6E800D4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DC8ADA5-2C51-4685-9FAE-71E82AC08D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image" Target="../media/image17.jpeg"/><Relationship Id="rId18" Type="http://schemas.microsoft.com/office/2007/relationships/diagramDrawing" Target="../diagrams/drawing29.xml"/><Relationship Id="rId3" Type="http://schemas.openxmlformats.org/officeDocument/2006/relationships/diagramLayout" Target="../diagrams/layout27.xml"/><Relationship Id="rId21" Type="http://schemas.openxmlformats.org/officeDocument/2006/relationships/diagramQuickStyle" Target="../diagrams/quickStyle30.xml"/><Relationship Id="rId7" Type="http://schemas.openxmlformats.org/officeDocument/2006/relationships/diagramData" Target="../diagrams/data28.xml"/><Relationship Id="rId12" Type="http://schemas.openxmlformats.org/officeDocument/2006/relationships/image" Target="../media/image16.jpeg"/><Relationship Id="rId17" Type="http://schemas.openxmlformats.org/officeDocument/2006/relationships/diagramColors" Target="../diagrams/colors29.xml"/><Relationship Id="rId2" Type="http://schemas.openxmlformats.org/officeDocument/2006/relationships/diagramData" Target="../diagrams/data27.xml"/><Relationship Id="rId16" Type="http://schemas.openxmlformats.org/officeDocument/2006/relationships/diagramQuickStyle" Target="../diagrams/quickStyle29.xml"/><Relationship Id="rId20" Type="http://schemas.openxmlformats.org/officeDocument/2006/relationships/diagramLayout" Target="../diagrams/layout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Layout" Target="../diagrams/layout29.xml"/><Relationship Id="rId23" Type="http://schemas.microsoft.com/office/2007/relationships/diagramDrawing" Target="../diagrams/drawing30.xml"/><Relationship Id="rId10" Type="http://schemas.openxmlformats.org/officeDocument/2006/relationships/diagramColors" Target="../diagrams/colors28.xml"/><Relationship Id="rId19" Type="http://schemas.openxmlformats.org/officeDocument/2006/relationships/diagramData" Target="../diagrams/data30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Data" Target="../diagrams/data29.xml"/><Relationship Id="rId22" Type="http://schemas.openxmlformats.org/officeDocument/2006/relationships/diagramColors" Target="../diagrams/colors3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13" Type="http://schemas.openxmlformats.org/officeDocument/2006/relationships/image" Target="../media/image19.jpeg"/><Relationship Id="rId18" Type="http://schemas.microsoft.com/office/2007/relationships/diagramDrawing" Target="../diagrams/drawing33.xml"/><Relationship Id="rId3" Type="http://schemas.openxmlformats.org/officeDocument/2006/relationships/diagramLayout" Target="../diagrams/layout31.xml"/><Relationship Id="rId21" Type="http://schemas.openxmlformats.org/officeDocument/2006/relationships/diagramQuickStyle" Target="../diagrams/quickStyle34.xml"/><Relationship Id="rId7" Type="http://schemas.openxmlformats.org/officeDocument/2006/relationships/diagramData" Target="../diagrams/data32.xml"/><Relationship Id="rId12" Type="http://schemas.openxmlformats.org/officeDocument/2006/relationships/image" Target="../media/image18.jpeg"/><Relationship Id="rId17" Type="http://schemas.openxmlformats.org/officeDocument/2006/relationships/diagramColors" Target="../diagrams/colors33.xml"/><Relationship Id="rId2" Type="http://schemas.openxmlformats.org/officeDocument/2006/relationships/diagramData" Target="../diagrams/data31.xml"/><Relationship Id="rId16" Type="http://schemas.openxmlformats.org/officeDocument/2006/relationships/diagramQuickStyle" Target="../diagrams/quickStyle33.xml"/><Relationship Id="rId20" Type="http://schemas.openxmlformats.org/officeDocument/2006/relationships/diagramLayout" Target="../diagrams/layout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5" Type="http://schemas.openxmlformats.org/officeDocument/2006/relationships/diagramLayout" Target="../diagrams/layout33.xml"/><Relationship Id="rId23" Type="http://schemas.microsoft.com/office/2007/relationships/diagramDrawing" Target="../diagrams/drawing34.xml"/><Relationship Id="rId10" Type="http://schemas.openxmlformats.org/officeDocument/2006/relationships/diagramColors" Target="../diagrams/colors32.xml"/><Relationship Id="rId19" Type="http://schemas.openxmlformats.org/officeDocument/2006/relationships/diagramData" Target="../diagrams/data34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Relationship Id="rId14" Type="http://schemas.openxmlformats.org/officeDocument/2006/relationships/diagramData" Target="../diagrams/data33.xml"/><Relationship Id="rId22" Type="http://schemas.openxmlformats.org/officeDocument/2006/relationships/diagramColors" Target="../diagrams/colors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6.xml"/><Relationship Id="rId3" Type="http://schemas.openxmlformats.org/officeDocument/2006/relationships/diagramLayout" Target="../diagrams/layout35.xml"/><Relationship Id="rId7" Type="http://schemas.openxmlformats.org/officeDocument/2006/relationships/image" Target="../media/image20.jpeg"/><Relationship Id="rId12" Type="http://schemas.microsoft.com/office/2007/relationships/diagramDrawing" Target="../diagrams/drawing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openxmlformats.org/officeDocument/2006/relationships/diagramColors" Target="../diagrams/colors36.xml"/><Relationship Id="rId5" Type="http://schemas.openxmlformats.org/officeDocument/2006/relationships/diagramColors" Target="../diagrams/colors35.xml"/><Relationship Id="rId10" Type="http://schemas.openxmlformats.org/officeDocument/2006/relationships/diagramQuickStyle" Target="../diagrams/quickStyle36.xml"/><Relationship Id="rId4" Type="http://schemas.openxmlformats.org/officeDocument/2006/relationships/diagramQuickStyle" Target="../diagrams/quickStyle35.xml"/><Relationship Id="rId9" Type="http://schemas.openxmlformats.org/officeDocument/2006/relationships/diagramLayout" Target="../diagrams/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8.xml"/><Relationship Id="rId13" Type="http://schemas.openxmlformats.org/officeDocument/2006/relationships/diagramLayout" Target="../diagrams/layout39.xml"/><Relationship Id="rId18" Type="http://schemas.openxmlformats.org/officeDocument/2006/relationships/image" Target="../media/image22.jpeg"/><Relationship Id="rId3" Type="http://schemas.openxmlformats.org/officeDocument/2006/relationships/diagramLayout" Target="../diagrams/layout37.xml"/><Relationship Id="rId21" Type="http://schemas.openxmlformats.org/officeDocument/2006/relationships/diagramQuickStyle" Target="../diagrams/quickStyle40.xml"/><Relationship Id="rId7" Type="http://schemas.openxmlformats.org/officeDocument/2006/relationships/diagramData" Target="../diagrams/data38.xml"/><Relationship Id="rId12" Type="http://schemas.openxmlformats.org/officeDocument/2006/relationships/diagramData" Target="../diagrams/data39.xml"/><Relationship Id="rId17" Type="http://schemas.openxmlformats.org/officeDocument/2006/relationships/image" Target="../media/image21.jpeg"/><Relationship Id="rId2" Type="http://schemas.openxmlformats.org/officeDocument/2006/relationships/diagramData" Target="../diagrams/data37.xml"/><Relationship Id="rId16" Type="http://schemas.microsoft.com/office/2007/relationships/diagramDrawing" Target="../diagrams/drawing39.xml"/><Relationship Id="rId20" Type="http://schemas.openxmlformats.org/officeDocument/2006/relationships/diagramLayout" Target="../diagrams/layout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11" Type="http://schemas.microsoft.com/office/2007/relationships/diagramDrawing" Target="../diagrams/drawing38.xml"/><Relationship Id="rId5" Type="http://schemas.openxmlformats.org/officeDocument/2006/relationships/diagramColors" Target="../diagrams/colors37.xml"/><Relationship Id="rId15" Type="http://schemas.openxmlformats.org/officeDocument/2006/relationships/diagramColors" Target="../diagrams/colors39.xml"/><Relationship Id="rId23" Type="http://schemas.microsoft.com/office/2007/relationships/diagramDrawing" Target="../diagrams/drawing40.xml"/><Relationship Id="rId10" Type="http://schemas.openxmlformats.org/officeDocument/2006/relationships/diagramColors" Target="../diagrams/colors38.xml"/><Relationship Id="rId19" Type="http://schemas.openxmlformats.org/officeDocument/2006/relationships/diagramData" Target="../diagrams/data40.xml"/><Relationship Id="rId4" Type="http://schemas.openxmlformats.org/officeDocument/2006/relationships/diagramQuickStyle" Target="../diagrams/quickStyle37.xml"/><Relationship Id="rId9" Type="http://schemas.openxmlformats.org/officeDocument/2006/relationships/diagramQuickStyle" Target="../diagrams/quickStyle38.xml"/><Relationship Id="rId14" Type="http://schemas.openxmlformats.org/officeDocument/2006/relationships/diagramQuickStyle" Target="../diagrams/quickStyle39.xml"/><Relationship Id="rId22" Type="http://schemas.openxmlformats.org/officeDocument/2006/relationships/diagramColors" Target="../diagrams/colors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2.xml"/><Relationship Id="rId13" Type="http://schemas.openxmlformats.org/officeDocument/2006/relationships/diagramLayout" Target="../diagrams/layout43.xml"/><Relationship Id="rId18" Type="http://schemas.openxmlformats.org/officeDocument/2006/relationships/diagramLayout" Target="../diagrams/layout44.xml"/><Relationship Id="rId3" Type="http://schemas.openxmlformats.org/officeDocument/2006/relationships/diagramLayout" Target="../diagrams/layout41.xml"/><Relationship Id="rId21" Type="http://schemas.microsoft.com/office/2007/relationships/diagramDrawing" Target="../diagrams/drawing44.xml"/><Relationship Id="rId7" Type="http://schemas.openxmlformats.org/officeDocument/2006/relationships/diagramData" Target="../diagrams/data42.xml"/><Relationship Id="rId12" Type="http://schemas.openxmlformats.org/officeDocument/2006/relationships/diagramData" Target="../diagrams/data43.xml"/><Relationship Id="rId17" Type="http://schemas.openxmlformats.org/officeDocument/2006/relationships/diagramData" Target="../diagrams/data44.xml"/><Relationship Id="rId2" Type="http://schemas.openxmlformats.org/officeDocument/2006/relationships/diagramData" Target="../diagrams/data41.xml"/><Relationship Id="rId16" Type="http://schemas.microsoft.com/office/2007/relationships/diagramDrawing" Target="../diagrams/drawing43.xml"/><Relationship Id="rId20" Type="http://schemas.openxmlformats.org/officeDocument/2006/relationships/diagramColors" Target="../diagrams/colors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11" Type="http://schemas.microsoft.com/office/2007/relationships/diagramDrawing" Target="../diagrams/drawing42.xml"/><Relationship Id="rId5" Type="http://schemas.openxmlformats.org/officeDocument/2006/relationships/diagramColors" Target="../diagrams/colors41.xml"/><Relationship Id="rId15" Type="http://schemas.openxmlformats.org/officeDocument/2006/relationships/diagramColors" Target="../diagrams/colors43.xml"/><Relationship Id="rId10" Type="http://schemas.openxmlformats.org/officeDocument/2006/relationships/diagramColors" Target="../diagrams/colors42.xml"/><Relationship Id="rId19" Type="http://schemas.openxmlformats.org/officeDocument/2006/relationships/diagramQuickStyle" Target="../diagrams/quickStyle44.xml"/><Relationship Id="rId4" Type="http://schemas.openxmlformats.org/officeDocument/2006/relationships/diagramQuickStyle" Target="../diagrams/quickStyle41.xml"/><Relationship Id="rId9" Type="http://schemas.openxmlformats.org/officeDocument/2006/relationships/diagramQuickStyle" Target="../diagrams/quickStyle42.xml"/><Relationship Id="rId14" Type="http://schemas.openxmlformats.org/officeDocument/2006/relationships/diagramQuickStyle" Target="../diagrams/quickStyle43.xml"/><Relationship Id="rId2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13" Type="http://schemas.openxmlformats.org/officeDocument/2006/relationships/diagramLayout" Target="../diagrams/layout47.xml"/><Relationship Id="rId18" Type="http://schemas.openxmlformats.org/officeDocument/2006/relationships/diagramLayout" Target="../diagrams/layout48.xml"/><Relationship Id="rId3" Type="http://schemas.openxmlformats.org/officeDocument/2006/relationships/diagramLayout" Target="../diagrams/layout45.xml"/><Relationship Id="rId21" Type="http://schemas.microsoft.com/office/2007/relationships/diagramDrawing" Target="../diagrams/drawing48.xml"/><Relationship Id="rId7" Type="http://schemas.openxmlformats.org/officeDocument/2006/relationships/diagramData" Target="../diagrams/data46.xml"/><Relationship Id="rId12" Type="http://schemas.openxmlformats.org/officeDocument/2006/relationships/diagramData" Target="../diagrams/data47.xml"/><Relationship Id="rId17" Type="http://schemas.openxmlformats.org/officeDocument/2006/relationships/diagramData" Target="../diagrams/data48.xml"/><Relationship Id="rId2" Type="http://schemas.openxmlformats.org/officeDocument/2006/relationships/diagramData" Target="../diagrams/data45.xml"/><Relationship Id="rId16" Type="http://schemas.microsoft.com/office/2007/relationships/diagramDrawing" Target="../diagrams/drawing47.xml"/><Relationship Id="rId20" Type="http://schemas.openxmlformats.org/officeDocument/2006/relationships/diagramColors" Target="../diagrams/colors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5" Type="http://schemas.openxmlformats.org/officeDocument/2006/relationships/diagramColors" Target="../diagrams/colors47.xml"/><Relationship Id="rId10" Type="http://schemas.openxmlformats.org/officeDocument/2006/relationships/diagramColors" Target="../diagrams/colors46.xml"/><Relationship Id="rId19" Type="http://schemas.openxmlformats.org/officeDocument/2006/relationships/diagramQuickStyle" Target="../diagrams/quickStyle48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Relationship Id="rId14" Type="http://schemas.openxmlformats.org/officeDocument/2006/relationships/diagramQuickStyle" Target="../diagrams/quickStyle4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6.jpeg"/><Relationship Id="rId18" Type="http://schemas.microsoft.com/office/2007/relationships/diagramDrawing" Target="../diagrams/drawing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17" Type="http://schemas.openxmlformats.org/officeDocument/2006/relationships/diagramColors" Target="../diagrams/colors3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Data" Target="../diagrams/data13.xml"/><Relationship Id="rId3" Type="http://schemas.openxmlformats.org/officeDocument/2006/relationships/diagramLayout" Target="../diagrams/layout10.xml"/><Relationship Id="rId21" Type="http://schemas.openxmlformats.org/officeDocument/2006/relationships/diagramColors" Target="../diagrams/colors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image" Target="../media/image8.jpeg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10" Type="http://schemas.openxmlformats.org/officeDocument/2006/relationships/diagramColors" Target="../diagrams/colors11.xml"/><Relationship Id="rId19" Type="http://schemas.openxmlformats.org/officeDocument/2006/relationships/diagramLayout" Target="../diagrams/layout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microsoft.com/office/2007/relationships/diagramDrawing" Target="../diagrams/drawing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Data" Target="../diagrams/data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9.png"/><Relationship Id="rId17" Type="http://schemas.microsoft.com/office/2007/relationships/diagramDrawing" Target="../diagrams/drawing16.xml"/><Relationship Id="rId2" Type="http://schemas.openxmlformats.org/officeDocument/2006/relationships/diagramData" Target="../diagrams/data14.xml"/><Relationship Id="rId16" Type="http://schemas.openxmlformats.org/officeDocument/2006/relationships/diagramColors" Target="../diagrams/colors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QuickStyle" Target="../diagrams/quickStyle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Layout" Target="../diagrams/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Layout" Target="../diagrams/layout17.xml"/><Relationship Id="rId21" Type="http://schemas.openxmlformats.org/officeDocument/2006/relationships/diagramColors" Target="../diagrams/colors20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0.jpeg"/><Relationship Id="rId17" Type="http://schemas.microsoft.com/office/2007/relationships/diagramDrawing" Target="../diagrams/drawing19.xml"/><Relationship Id="rId2" Type="http://schemas.openxmlformats.org/officeDocument/2006/relationships/diagramData" Target="../diagrams/data17.xml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5" Type="http://schemas.openxmlformats.org/officeDocument/2006/relationships/diagramQuickStyle" Target="../diagrams/quickStyle19.xml"/><Relationship Id="rId10" Type="http://schemas.openxmlformats.org/officeDocument/2006/relationships/diagramColors" Target="../diagrams/colors18.xml"/><Relationship Id="rId19" Type="http://schemas.openxmlformats.org/officeDocument/2006/relationships/diagramLayout" Target="../diagrams/layout20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13" Type="http://schemas.microsoft.com/office/2007/relationships/diagramDrawing" Target="../diagrams/drawing22.xml"/><Relationship Id="rId18" Type="http://schemas.openxmlformats.org/officeDocument/2006/relationships/diagramColors" Target="../diagrams/colors2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1.xml"/><Relationship Id="rId12" Type="http://schemas.openxmlformats.org/officeDocument/2006/relationships/diagramColors" Target="../diagrams/colors22.xml"/><Relationship Id="rId17" Type="http://schemas.openxmlformats.org/officeDocument/2006/relationships/diagramQuickStyle" Target="../diagrams/quickStyle23.xml"/><Relationship Id="rId2" Type="http://schemas.openxmlformats.org/officeDocument/2006/relationships/image" Target="../media/image11.jpeg"/><Relationship Id="rId16" Type="http://schemas.openxmlformats.org/officeDocument/2006/relationships/diagramLayout" Target="../diagrams/layout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1.xml"/><Relationship Id="rId11" Type="http://schemas.openxmlformats.org/officeDocument/2006/relationships/diagramQuickStyle" Target="../diagrams/quickStyle22.xml"/><Relationship Id="rId5" Type="http://schemas.openxmlformats.org/officeDocument/2006/relationships/diagramLayout" Target="../diagrams/layout21.xml"/><Relationship Id="rId15" Type="http://schemas.openxmlformats.org/officeDocument/2006/relationships/diagramData" Target="../diagrams/data23.xml"/><Relationship Id="rId10" Type="http://schemas.openxmlformats.org/officeDocument/2006/relationships/diagramLayout" Target="../diagrams/layout22.xml"/><Relationship Id="rId19" Type="http://schemas.microsoft.com/office/2007/relationships/diagramDrawing" Target="../diagrams/drawing23.xml"/><Relationship Id="rId4" Type="http://schemas.openxmlformats.org/officeDocument/2006/relationships/diagramData" Target="../diagrams/data21.xml"/><Relationship Id="rId9" Type="http://schemas.openxmlformats.org/officeDocument/2006/relationships/diagramData" Target="../diagrams/data22.xml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13" Type="http://schemas.openxmlformats.org/officeDocument/2006/relationships/image" Target="../media/image15.jpeg"/><Relationship Id="rId18" Type="http://schemas.microsoft.com/office/2007/relationships/diagramDrawing" Target="../diagrams/drawing26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14.jpeg"/><Relationship Id="rId17" Type="http://schemas.openxmlformats.org/officeDocument/2006/relationships/diagramColors" Target="../diagrams/colors26.xml"/><Relationship Id="rId2" Type="http://schemas.openxmlformats.org/officeDocument/2006/relationships/diagramData" Target="../diagrams/data24.xml"/><Relationship Id="rId16" Type="http://schemas.openxmlformats.org/officeDocument/2006/relationships/diagramQuickStyle" Target="../diagrams/quickStyle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5" Type="http://schemas.openxmlformats.org/officeDocument/2006/relationships/diagramLayout" Target="../diagrams/layout26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Relationship Id="rId14" Type="http://schemas.openxmlformats.org/officeDocument/2006/relationships/diagramData" Target="../diagrams/data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90600" y="6172200"/>
            <a:ext cx="5400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6B54"/>
                </a:solidFill>
              </a:rPr>
              <a:t>июль 2021 </a:t>
            </a:r>
            <a:r>
              <a:rPr lang="ru-RU" altLang="ru-RU" sz="1400" dirty="0">
                <a:solidFill>
                  <a:srgbClr val="006B54"/>
                </a:solidFill>
              </a:rPr>
              <a:t>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33FE60-6823-4D21-B509-2C7AEBA1A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861666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None/>
            </a:pPr>
            <a:r>
              <a:rPr lang="ru-RU" b="1" dirty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10 мошеннических </a:t>
            </a:r>
            <a: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 </a:t>
            </a:r>
            <a:r>
              <a:rPr lang="ru-RU" b="1" dirty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b="1" dirty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 </a:t>
            </a:r>
            <a:b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38C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4880263"/>
            <a:ext cx="541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ru-RU" altLang="ru-RU" sz="1400" dirty="0" smtClean="0"/>
              <a:t>Власов Д.В.</a:t>
            </a:r>
            <a:r>
              <a:rPr lang="ru-RU" altLang="ru-RU" sz="1400" dirty="0"/>
              <a:t/>
            </a:r>
            <a:br>
              <a:rPr lang="ru-RU" altLang="ru-RU" sz="1400" dirty="0"/>
            </a:br>
            <a:r>
              <a:rPr lang="ru-RU" altLang="ru-RU" sz="1400" dirty="0" smtClean="0"/>
              <a:t>УВБ Блок «Обеспечение безопасности</a:t>
            </a:r>
            <a:endParaRPr lang="ru-RU" altLang="ru-RU" sz="1400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Q:\скб банк\брендбук\скб+гэб\ЛОГО банковская групп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72"/>
            <a:ext cx="3306763" cy="16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2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7987682"/>
              </p:ext>
            </p:extLst>
          </p:nvPr>
        </p:nvGraphicFramePr>
        <p:xfrm>
          <a:off x="982132" y="381000"/>
          <a:ext cx="7628468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6947236"/>
              </p:ext>
            </p:extLst>
          </p:nvPr>
        </p:nvGraphicFramePr>
        <p:xfrm>
          <a:off x="3962400" y="1143000"/>
          <a:ext cx="4572000" cy="2292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Рисунок 5" descr="https://techno-dohod.ru/wp-content/uploads/2020/12/tpp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66" y="1295400"/>
            <a:ext cx="2654935" cy="2514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 descr="https://techno-dohod.ru/wp-content/uploads/2020/12/ekspress-v-stavkah-na-sport_1580129556872868756-1024x683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r="644"/>
          <a:stretch/>
        </p:blipFill>
        <p:spPr bwMode="auto">
          <a:xfrm>
            <a:off x="953133" y="4038600"/>
            <a:ext cx="2654934" cy="2057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51438193"/>
              </p:ext>
            </p:extLst>
          </p:nvPr>
        </p:nvGraphicFramePr>
        <p:xfrm>
          <a:off x="3962400" y="3314581"/>
          <a:ext cx="4572000" cy="1600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20740570"/>
              </p:ext>
            </p:extLst>
          </p:nvPr>
        </p:nvGraphicFramePr>
        <p:xfrm>
          <a:off x="3886200" y="4419600"/>
          <a:ext cx="4953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45992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3561264"/>
              </p:ext>
            </p:extLst>
          </p:nvPr>
        </p:nvGraphicFramePr>
        <p:xfrm>
          <a:off x="990600" y="440267"/>
          <a:ext cx="76962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13500153"/>
              </p:ext>
            </p:extLst>
          </p:nvPr>
        </p:nvGraphicFramePr>
        <p:xfrm>
          <a:off x="973667" y="1066800"/>
          <a:ext cx="784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 descr="https://techno-dohod.ru/wp-content/uploads/2020/12/uekueue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4343400" cy="14478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Рисунок 9" descr="https://techno-dohod.ru/wp-content/uploads/2020/12/jujuju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67" y="3733800"/>
            <a:ext cx="2870200" cy="136906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156637194"/>
              </p:ext>
            </p:extLst>
          </p:nvPr>
        </p:nvGraphicFramePr>
        <p:xfrm>
          <a:off x="5562600" y="1866038"/>
          <a:ext cx="3200400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631567437"/>
              </p:ext>
            </p:extLst>
          </p:nvPr>
        </p:nvGraphicFramePr>
        <p:xfrm>
          <a:off x="4038600" y="3740209"/>
          <a:ext cx="4495800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3330176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83304522"/>
              </p:ext>
            </p:extLst>
          </p:nvPr>
        </p:nvGraphicFramePr>
        <p:xfrm>
          <a:off x="914400" y="905933"/>
          <a:ext cx="7738533" cy="1569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https://techno-dohod.ru/wp-content/uploads/2020/12/czey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6400800" cy="28071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7517200"/>
              </p:ext>
            </p:extLst>
          </p:nvPr>
        </p:nvGraphicFramePr>
        <p:xfrm>
          <a:off x="990600" y="5105400"/>
          <a:ext cx="7620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990600" y="465120"/>
            <a:ext cx="7620000" cy="449280"/>
            <a:chOff x="0" y="7919"/>
            <a:chExt cx="7315200" cy="449280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7919"/>
              <a:ext cx="7315200" cy="44928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1932" y="29851"/>
              <a:ext cx="7271336" cy="4054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93663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err="1" smtClean="0"/>
                <a:t>Лохотроны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912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04097752"/>
              </p:ext>
            </p:extLst>
          </p:nvPr>
        </p:nvGraphicFramePr>
        <p:xfrm>
          <a:off x="990600" y="381000"/>
          <a:ext cx="74676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4546722"/>
              </p:ext>
            </p:extLst>
          </p:nvPr>
        </p:nvGraphicFramePr>
        <p:xfrm>
          <a:off x="914400" y="939800"/>
          <a:ext cx="7789333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772717056"/>
              </p:ext>
            </p:extLst>
          </p:nvPr>
        </p:nvGraphicFramePr>
        <p:xfrm>
          <a:off x="5105400" y="1600200"/>
          <a:ext cx="3733800" cy="3231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Рисунок 9" descr="https://techno-dohod.ru/wp-content/uploads/2020/12/ezshh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828800"/>
            <a:ext cx="3924300" cy="1600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1" name="Рисунок 10" descr="https://techno-dohod.ru/wp-content/uploads/2020/12/58594933112bb638c456c-1024x514.jp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3733800"/>
            <a:ext cx="3886200" cy="1676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53686730"/>
              </p:ext>
            </p:extLst>
          </p:nvPr>
        </p:nvGraphicFramePr>
        <p:xfrm>
          <a:off x="5105400" y="4116050"/>
          <a:ext cx="3733800" cy="14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</p:spTree>
    <p:extLst>
      <p:ext uri="{BB962C8B-B14F-4D97-AF65-F5344CB8AC3E}">
        <p14:creationId xmlns:p14="http://schemas.microsoft.com/office/powerpoint/2010/main" val="9822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1033888"/>
              </p:ext>
            </p:extLst>
          </p:nvPr>
        </p:nvGraphicFramePr>
        <p:xfrm>
          <a:off x="990600" y="1143000"/>
          <a:ext cx="7416942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03428778"/>
              </p:ext>
            </p:extLst>
          </p:nvPr>
        </p:nvGraphicFramePr>
        <p:xfrm>
          <a:off x="1024467" y="1828800"/>
          <a:ext cx="7416942" cy="101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918023506"/>
              </p:ext>
            </p:extLst>
          </p:nvPr>
        </p:nvGraphicFramePr>
        <p:xfrm>
          <a:off x="5029200" y="2863334"/>
          <a:ext cx="231351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06436720"/>
              </p:ext>
            </p:extLst>
          </p:nvPr>
        </p:nvGraphicFramePr>
        <p:xfrm>
          <a:off x="4953000" y="3352800"/>
          <a:ext cx="40386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15" name="Рисунок 14" descr="https://techno-dohod.ru/wp-content/uploads/2020/12/i-1024x576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3733799" cy="23622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9" name="Группа 8"/>
          <p:cNvGrpSpPr/>
          <p:nvPr/>
        </p:nvGrpSpPr>
        <p:grpSpPr>
          <a:xfrm>
            <a:off x="965200" y="396981"/>
            <a:ext cx="7467600" cy="517419"/>
            <a:chOff x="0" y="15980"/>
            <a:chExt cx="7467600" cy="517419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15980"/>
              <a:ext cx="7467600" cy="51741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5258" y="41238"/>
              <a:ext cx="7417084" cy="46690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93663" lvl="0" indent="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Телефонные жулики</a:t>
              </a:r>
              <a:endParaRPr lang="ru-RU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4337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4774200"/>
              </p:ext>
            </p:extLst>
          </p:nvPr>
        </p:nvGraphicFramePr>
        <p:xfrm>
          <a:off x="990600" y="1143000"/>
          <a:ext cx="2313518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42157175"/>
              </p:ext>
            </p:extLst>
          </p:nvPr>
        </p:nvGraphicFramePr>
        <p:xfrm>
          <a:off x="990600" y="1447800"/>
          <a:ext cx="7230533" cy="246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1634301"/>
              </p:ext>
            </p:extLst>
          </p:nvPr>
        </p:nvGraphicFramePr>
        <p:xfrm>
          <a:off x="1007532" y="3505200"/>
          <a:ext cx="7450667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07264022"/>
              </p:ext>
            </p:extLst>
          </p:nvPr>
        </p:nvGraphicFramePr>
        <p:xfrm>
          <a:off x="931333" y="4648200"/>
          <a:ext cx="76962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965200" y="396981"/>
            <a:ext cx="7467600" cy="517419"/>
          </a:xfrm>
          <a:prstGeom prst="round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Скругленный прямоугольник 4"/>
          <p:cNvSpPr/>
          <p:nvPr/>
        </p:nvSpPr>
        <p:spPr>
          <a:xfrm>
            <a:off x="990458" y="422239"/>
            <a:ext cx="7417084" cy="46690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93663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/>
              <a:t>Телефонные жулики</a:t>
            </a:r>
            <a:endParaRPr lang="ru-RU" sz="1600" kern="1200" dirty="0"/>
          </a:p>
        </p:txBody>
      </p:sp>
    </p:spTree>
    <p:extLst>
      <p:ext uri="{BB962C8B-B14F-4D97-AF65-F5344CB8AC3E}">
        <p14:creationId xmlns:p14="http://schemas.microsoft.com/office/powerpoint/2010/main" val="34303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8634850"/>
              </p:ext>
            </p:extLst>
          </p:nvPr>
        </p:nvGraphicFramePr>
        <p:xfrm>
          <a:off x="1007532" y="3505200"/>
          <a:ext cx="7450667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4"/>
          <p:cNvSpPr/>
          <p:nvPr/>
        </p:nvSpPr>
        <p:spPr>
          <a:xfrm>
            <a:off x="990458" y="422239"/>
            <a:ext cx="3048142" cy="46690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93663" lvl="0" indent="0" algn="l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/>
              <a:t>СПАСИБО ЗА ВНИМАНИЕ !</a:t>
            </a:r>
            <a:endParaRPr lang="ru-RU" sz="1600" kern="1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30532579"/>
              </p:ext>
            </p:extLst>
          </p:nvPr>
        </p:nvGraphicFramePr>
        <p:xfrm>
          <a:off x="1295400" y="889142"/>
          <a:ext cx="67056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90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16067226"/>
              </p:ext>
            </p:extLst>
          </p:nvPr>
        </p:nvGraphicFramePr>
        <p:xfrm>
          <a:off x="990600" y="4724400"/>
          <a:ext cx="7694410" cy="243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99554899"/>
              </p:ext>
            </p:extLst>
          </p:nvPr>
        </p:nvGraphicFramePr>
        <p:xfrm>
          <a:off x="4038600" y="966217"/>
          <a:ext cx="4813151" cy="179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 descr="https://techno-dohod.ru/wp-content/uploads/2020/12/sohranennoe-izobrazhenie-2020-12-14_0-24-41.63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2240"/>
            <a:ext cx="2334415" cy="3362326"/>
          </a:xfrm>
          <a:prstGeom prst="rect">
            <a:avLst/>
          </a:prstGeom>
          <a:noFill/>
          <a:ln>
            <a:solidFill>
              <a:srgbClr val="006B54"/>
            </a:solidFill>
          </a:ln>
          <a:effectLst>
            <a:softEdge rad="127000"/>
          </a:effectLst>
        </p:spPr>
      </p:pic>
      <p:pic>
        <p:nvPicPr>
          <p:cNvPr id="6" name="Рисунок 5" descr="https://techno-dohod.ru/wp-content/uploads/2020/12/sohranennoe-izobrazhenie-2020-12-14_0-23-37.335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514600"/>
            <a:ext cx="2942804" cy="20574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32093068"/>
              </p:ext>
            </p:extLst>
          </p:nvPr>
        </p:nvGraphicFramePr>
        <p:xfrm>
          <a:off x="990600" y="228600"/>
          <a:ext cx="78486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863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5947832"/>
              </p:ext>
            </p:extLst>
          </p:nvPr>
        </p:nvGraphicFramePr>
        <p:xfrm>
          <a:off x="990600" y="228600"/>
          <a:ext cx="76962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67247687"/>
              </p:ext>
            </p:extLst>
          </p:nvPr>
        </p:nvGraphicFramePr>
        <p:xfrm>
          <a:off x="419100" y="1524000"/>
          <a:ext cx="8382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55596259"/>
              </p:ext>
            </p:extLst>
          </p:nvPr>
        </p:nvGraphicFramePr>
        <p:xfrm>
          <a:off x="914400" y="1143000"/>
          <a:ext cx="342472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Рисунок 10" descr="https://techno-dohod.ru/wp-content/uploads/2020/12/irvrknrkn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962400"/>
            <a:ext cx="7239000" cy="25146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29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50864495"/>
              </p:ext>
            </p:extLst>
          </p:nvPr>
        </p:nvGraphicFramePr>
        <p:xfrm>
          <a:off x="990600" y="381000"/>
          <a:ext cx="73914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464112148"/>
              </p:ext>
            </p:extLst>
          </p:nvPr>
        </p:nvGraphicFramePr>
        <p:xfrm>
          <a:off x="609600" y="990600"/>
          <a:ext cx="8077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4285640"/>
              </p:ext>
            </p:extLst>
          </p:nvPr>
        </p:nvGraphicFramePr>
        <p:xfrm>
          <a:off x="4953000" y="6673334"/>
          <a:ext cx="4526111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143000" y="5486400"/>
            <a:ext cx="4526111" cy="351000"/>
            <a:chOff x="0" y="0"/>
            <a:chExt cx="4526111" cy="351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4526111" cy="351000"/>
            </a:xfrm>
            <a:prstGeom prst="roundRect">
              <a:avLst/>
            </a:prstGeom>
            <a:gradFill>
              <a:gsLst>
                <a:gs pos="0">
                  <a:srgbClr val="F65E64"/>
                </a:gs>
                <a:gs pos="100000">
                  <a:srgbClr val="F65E64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7134" y="17134"/>
              <a:ext cx="4491843" cy="3167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 smtClean="0"/>
                <a:t>Результат один: это потеря ваших денег!</a:t>
              </a:r>
              <a:endParaRPr lang="ru-RU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26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950451237"/>
              </p:ext>
            </p:extLst>
          </p:nvPr>
        </p:nvGraphicFramePr>
        <p:xfrm>
          <a:off x="990600" y="381000"/>
          <a:ext cx="7620000" cy="550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2945076"/>
              </p:ext>
            </p:extLst>
          </p:nvPr>
        </p:nvGraphicFramePr>
        <p:xfrm>
          <a:off x="990600" y="1066800"/>
          <a:ext cx="7924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268285988"/>
              </p:ext>
            </p:extLst>
          </p:nvPr>
        </p:nvGraphicFramePr>
        <p:xfrm>
          <a:off x="4371658" y="2057400"/>
          <a:ext cx="4572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9" name="Рисунок 8" descr="https://techno-dohod.ru/wp-content/uploads/2020/12/top-10-moshennicheskih-shem-v-2020-godu-youtube-%E2%80%94-yandeks.brauzer.jpg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685858" cy="3886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18146281"/>
              </p:ext>
            </p:extLst>
          </p:nvPr>
        </p:nvGraphicFramePr>
        <p:xfrm>
          <a:off x="4343400" y="4702243"/>
          <a:ext cx="4572000" cy="185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8694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94142491"/>
              </p:ext>
            </p:extLst>
          </p:nvPr>
        </p:nvGraphicFramePr>
        <p:xfrm>
          <a:off x="990600" y="381000"/>
          <a:ext cx="7543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69312871"/>
              </p:ext>
            </p:extLst>
          </p:nvPr>
        </p:nvGraphicFramePr>
        <p:xfrm>
          <a:off x="5410200" y="381000"/>
          <a:ext cx="32266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Рисунок 4" descr="https://techno-dohod.ru/wp-content/uploads/2020/12/vulkan-kazino-online-1024x641.png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7"/>
          <a:stretch/>
        </p:blipFill>
        <p:spPr bwMode="auto">
          <a:xfrm>
            <a:off x="990599" y="1143000"/>
            <a:ext cx="4377267" cy="37710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95135947"/>
              </p:ext>
            </p:extLst>
          </p:nvPr>
        </p:nvGraphicFramePr>
        <p:xfrm>
          <a:off x="990599" y="4724400"/>
          <a:ext cx="7543801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071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85705515"/>
              </p:ext>
            </p:extLst>
          </p:nvPr>
        </p:nvGraphicFramePr>
        <p:xfrm>
          <a:off x="990600" y="457200"/>
          <a:ext cx="7620000" cy="46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960452052"/>
              </p:ext>
            </p:extLst>
          </p:nvPr>
        </p:nvGraphicFramePr>
        <p:xfrm>
          <a:off x="6934200" y="914400"/>
          <a:ext cx="1752600" cy="399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 descr="https://techno-dohod.ru/wp-content/uploads/2020/12/vczacza-1024x586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66800"/>
            <a:ext cx="5877515" cy="34637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410225874"/>
              </p:ext>
            </p:extLst>
          </p:nvPr>
        </p:nvGraphicFramePr>
        <p:xfrm>
          <a:off x="990600" y="5105400"/>
          <a:ext cx="7630115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2214830"/>
              </p:ext>
            </p:extLst>
          </p:nvPr>
        </p:nvGraphicFramePr>
        <p:xfrm>
          <a:off x="990600" y="4876800"/>
          <a:ext cx="7467600" cy="307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634281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https://techno-dohod.ru/wp-content/uploads/2020/12/vk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828800" cy="30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https://techno-dohod.ru/wp-content/uploads/2020/12/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219200"/>
            <a:ext cx="1862667" cy="29717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95611416"/>
              </p:ext>
            </p:extLst>
          </p:nvPr>
        </p:nvGraphicFramePr>
        <p:xfrm>
          <a:off x="5029200" y="993034"/>
          <a:ext cx="3471333" cy="172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99275554"/>
              </p:ext>
            </p:extLst>
          </p:nvPr>
        </p:nvGraphicFramePr>
        <p:xfrm>
          <a:off x="982133" y="4343400"/>
          <a:ext cx="510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9" name="Рисунок 8" descr="https://techno-dohod.ru/wp-content/uploads/2020/12/ucz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52800"/>
            <a:ext cx="2133600" cy="30480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75034125"/>
              </p:ext>
            </p:extLst>
          </p:nvPr>
        </p:nvGraphicFramePr>
        <p:xfrm>
          <a:off x="990600" y="457200"/>
          <a:ext cx="7620000" cy="46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40446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CE9F2-4D8D-43C3-A8D0-750EA424151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6758706"/>
              </p:ext>
            </p:extLst>
          </p:nvPr>
        </p:nvGraphicFramePr>
        <p:xfrm>
          <a:off x="990600" y="381000"/>
          <a:ext cx="754380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93877036"/>
              </p:ext>
            </p:extLst>
          </p:nvPr>
        </p:nvGraphicFramePr>
        <p:xfrm>
          <a:off x="4267200" y="990600"/>
          <a:ext cx="4343400" cy="375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 descr="https://techno-dohod.ru/wp-content/uploads/2020/12/yyyol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04265"/>
            <a:ext cx="2560320" cy="29343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 descr="https://techno-dohod.ru/wp-content/uploads/2020/12/yyy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4191000"/>
            <a:ext cx="2667000" cy="2514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36226090"/>
              </p:ext>
            </p:extLst>
          </p:nvPr>
        </p:nvGraphicFramePr>
        <p:xfrm>
          <a:off x="4251690" y="5029200"/>
          <a:ext cx="443511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52320985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2229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ВДВ</dc:creator>
  <cp:lastModifiedBy>Власов Дмитрий Викторович</cp:lastModifiedBy>
  <cp:revision>34</cp:revision>
  <cp:lastPrinted>1601-01-01T00:00:00Z</cp:lastPrinted>
  <dcterms:created xsi:type="dcterms:W3CDTF">1601-01-01T00:00:00Z</dcterms:created>
  <dcterms:modified xsi:type="dcterms:W3CDTF">2021-07-27T07:04:16Z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